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77" r:id="rId5"/>
    <p:sldId id="259" r:id="rId6"/>
    <p:sldId id="27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8" r:id="rId24"/>
    <p:sldId id="276" r:id="rId25"/>
  </p:sldIdLst>
  <p:sldSz cx="9144000" cy="6858000" type="screen4x3"/>
  <p:notesSz cx="7077075" cy="9051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72" d="100"/>
          <a:sy n="72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33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533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FCEEF-47F7-4D78-B459-91EFEA102886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98536"/>
            <a:ext cx="3066733" cy="45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598536"/>
            <a:ext cx="3066733" cy="45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88A44-4612-470A-9CF1-949B5BED8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3B017-33CA-4E94-8E73-3C8D13C04CB7}" type="datetimeFigureOut">
              <a:rPr lang="en-US" smtClean="0"/>
              <a:t>6/7/2011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76350" y="67945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298950"/>
            <a:ext cx="5661025" cy="407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E80F7-3837-41D6-B587-B915B95662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E80F7-3837-41D6-B587-B915B956625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5663FC-A5EB-4B82-87F6-5B84BA4628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450635-DA45-47FA-A10C-CDB0A283D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Final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Bliss Brannon, Dan Faulkner, Ryan Dickson</a:t>
            </a:r>
            <a:endParaRPr lang="en-US" dirty="0"/>
          </a:p>
        </p:txBody>
      </p:sp>
      <p:pic>
        <p:nvPicPr>
          <p:cNvPr id="13318" name="Picture 6" descr="http://www.upgrd.me/wp-content/uploads/2009/09/chrome-r8-frankfurt.jpg"/>
          <p:cNvPicPr>
            <a:picLocks noChangeAspect="1" noChangeArrowheads="1"/>
          </p:cNvPicPr>
          <p:nvPr/>
        </p:nvPicPr>
        <p:blipFill>
          <a:blip r:embed="rId3" cstate="print"/>
          <a:srcRect t="26549" b="13274"/>
          <a:stretch>
            <a:fillRect/>
          </a:stretch>
        </p:blipFill>
        <p:spPr bwMode="auto">
          <a:xfrm>
            <a:off x="304800" y="1294502"/>
            <a:ext cx="8439150" cy="338561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9248" y="1752600"/>
            <a:ext cx="3425952" cy="2895600"/>
          </a:xfrm>
        </p:spPr>
        <p:txBody>
          <a:bodyPr>
            <a:normAutofit/>
          </a:bodyPr>
          <a:lstStyle/>
          <a:p>
            <a:r>
              <a:rPr lang="en-US" dirty="0" smtClean="0"/>
              <a:t>From this graph you can tell that the color that showed up the most in the mall parking lots was black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524000"/>
            <a:ext cx="4953001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http://t1.gstatic.com/images?q=tbn:ANd9GcSHz6J9Vh5fKva-rBq5SrmrwQlPgtamSNrX9b41hG43FwxzufrI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00601"/>
            <a:ext cx="4140840" cy="20574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License 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800600"/>
            <a:ext cx="8153400" cy="190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There weren't that many cars in the parking lot that had a custom license plate</a:t>
            </a:r>
          </a:p>
          <a:p>
            <a:r>
              <a:rPr lang="en-US" dirty="0" smtClean="0"/>
              <a:t>Around 5% of the cars in the parking lot had a custom license plate and they weren't on any specific make or model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03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524000"/>
            <a:ext cx="30480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http://images.javasigns.com/images/personalized_license_plate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0245" y="2971800"/>
            <a:ext cx="2773755" cy="189077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5638800"/>
            <a:ext cx="81534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Most of the engines were 4 cylinder</a:t>
            </a:r>
          </a:p>
          <a:p>
            <a:r>
              <a:rPr lang="en-US" dirty="0" smtClean="0"/>
              <a:t>The min was a 3 cylinder and the max was a V8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3733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600200"/>
            <a:ext cx="2286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://bycarinfo.com/wp-content/uploads/2011/05/2012-Lamborghini-Aventador-LP700-4-tyres-and-Torqu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68020" y="3124200"/>
            <a:ext cx="3675980" cy="24384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Country vs. Engine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4572000"/>
            <a:ext cx="9144000" cy="4038600"/>
          </a:xfrm>
        </p:spPr>
        <p:txBody>
          <a:bodyPr/>
          <a:lstStyle/>
          <a:p>
            <a:r>
              <a:rPr lang="en-US" dirty="0" smtClean="0"/>
              <a:t>Ho: Engine size is independent from the country that it was made in</a:t>
            </a:r>
          </a:p>
          <a:p>
            <a:r>
              <a:rPr lang="en-US" dirty="0" smtClean="0"/>
              <a:t>Ha: Engine size is dependent from the country that it was made in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 b="64789"/>
          <a:stretch>
            <a:fillRect/>
          </a:stretch>
        </p:blipFill>
        <p:spPr bwMode="auto">
          <a:xfrm>
            <a:off x="0" y="1524000"/>
            <a:ext cx="5029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019800" y="2590800"/>
            <a:ext cx="1752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Vs.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3556" name="Picture 4" descr="https://www.cia.gov/library/publications/the-world-factbook/graphics/flags/large/us-lgfla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429000"/>
            <a:ext cx="2285055" cy="1200151"/>
          </a:xfrm>
          <a:prstGeom prst="rect">
            <a:avLst/>
          </a:prstGeom>
          <a:noFill/>
        </p:spPr>
      </p:pic>
      <p:pic>
        <p:nvPicPr>
          <p:cNvPr id="23560" name="Picture 8" descr="http://www.lib.utexas.edu/maps/world_maps/world_pol4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524000"/>
            <a:ext cx="2132584" cy="1179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Categorical Data?</a:t>
            </a:r>
          </a:p>
          <a:p>
            <a:r>
              <a:rPr lang="en-US" dirty="0" smtClean="0"/>
              <a:t>SRS?</a:t>
            </a:r>
          </a:p>
          <a:p>
            <a:r>
              <a:rPr lang="en-US" dirty="0" smtClean="0"/>
              <a:t>All expected cell counts are greater than 5?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Yes</a:t>
            </a:r>
          </a:p>
          <a:p>
            <a:r>
              <a:rPr lang="en-US" dirty="0" smtClean="0"/>
              <a:t>The sample is random</a:t>
            </a:r>
          </a:p>
          <a:p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600200"/>
            <a:ext cx="3733800" cy="5029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24000"/>
            <a:ext cx="3733800" cy="5029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http://howbits.com/wp-content/uploads/smart-car-lamborgh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1690" y="3810000"/>
            <a:ext cx="4487410" cy="248602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2209800"/>
            <a:ext cx="3434576" cy="9144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200400"/>
            <a:ext cx="6665495" cy="914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48200" y="16764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df</a:t>
            </a:r>
            <a:r>
              <a:rPr lang="en-US" sz="3200" dirty="0" smtClean="0"/>
              <a:t>=2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44958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Chi-squared= 34.45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28800" y="51816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P(chi-squared&gt;34.45)=0.0001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reject our Ho because our p-value of .0001 is less that alpha of 0.05.</a:t>
            </a:r>
          </a:p>
          <a:p>
            <a:r>
              <a:rPr lang="en-US" dirty="0" smtClean="0"/>
              <a:t>We have sufficient evidence the engine size does depend on what country the car was made in.</a:t>
            </a:r>
          </a:p>
        </p:txBody>
      </p:sp>
      <p:pic>
        <p:nvPicPr>
          <p:cNvPr id="1028" name="Picture 4" descr="http://t2.gstatic.com/images?q=tbn:ANd9GcTy_gco1UoANOghjsDqBpgRA_pjJE0zlOW8dP4a0QR7nJBq4kaW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633860"/>
            <a:ext cx="3733800" cy="278599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on SUV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43400" y="1905000"/>
            <a:ext cx="2743200" cy="1600200"/>
          </a:xfrm>
        </p:spPr>
        <p:txBody>
          <a:bodyPr/>
          <a:lstStyle/>
          <a:p>
            <a:r>
              <a:rPr lang="en-US" dirty="0" smtClean="0"/>
              <a:t>Ho: p = 10%</a:t>
            </a:r>
          </a:p>
          <a:p>
            <a:r>
              <a:rPr lang="en-US" dirty="0" smtClean="0"/>
              <a:t>Ha: p &gt; 10%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b="74576"/>
          <a:stretch>
            <a:fillRect/>
          </a:stretch>
        </p:blipFill>
        <p:spPr bwMode="auto">
          <a:xfrm>
            <a:off x="0" y="1447800"/>
            <a:ext cx="4267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kylekazak.com/wp-content/uploads/2009/08/smart-car-audi-ki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704897"/>
            <a:ext cx="4295775" cy="296260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SRS?</a:t>
            </a:r>
          </a:p>
          <a:p>
            <a:r>
              <a:rPr lang="en-US" dirty="0" err="1" smtClean="0"/>
              <a:t>np</a:t>
            </a:r>
            <a:r>
              <a:rPr lang="en-US" dirty="0" smtClean="0"/>
              <a:t> and </a:t>
            </a:r>
            <a:r>
              <a:rPr lang="en-US" dirty="0" err="1" smtClean="0"/>
              <a:t>nq</a:t>
            </a:r>
            <a:r>
              <a:rPr lang="en-US" dirty="0" smtClean="0"/>
              <a:t> </a:t>
            </a:r>
            <a:r>
              <a:rPr lang="en-US" u="sng" dirty="0" smtClean="0"/>
              <a:t>&gt;</a:t>
            </a:r>
            <a:r>
              <a:rPr lang="en-US" dirty="0" smtClean="0"/>
              <a:t> 10</a:t>
            </a:r>
          </a:p>
          <a:p>
            <a:r>
              <a:rPr lang="en-US" dirty="0" smtClean="0"/>
              <a:t>Pop </a:t>
            </a:r>
            <a:r>
              <a:rPr lang="en-US" u="sng" dirty="0" smtClean="0"/>
              <a:t>&gt;</a:t>
            </a:r>
            <a:r>
              <a:rPr lang="en-US" dirty="0" smtClean="0"/>
              <a:t> 10n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The sample of the cars was random</a:t>
            </a:r>
          </a:p>
          <a:p>
            <a:r>
              <a:rPr lang="en-US" dirty="0" smtClean="0"/>
              <a:t>12 and 38 </a:t>
            </a:r>
            <a:r>
              <a:rPr lang="en-US" u="sng" dirty="0" smtClean="0"/>
              <a:t>&gt;</a:t>
            </a:r>
            <a:r>
              <a:rPr lang="en-US" dirty="0" smtClean="0"/>
              <a:t> 10</a:t>
            </a:r>
          </a:p>
          <a:p>
            <a:r>
              <a:rPr lang="en-US" dirty="0" smtClean="0"/>
              <a:t>All SUVs </a:t>
            </a:r>
            <a:r>
              <a:rPr lang="en-US" u="sng" dirty="0" smtClean="0"/>
              <a:t>&gt;</a:t>
            </a:r>
            <a:r>
              <a:rPr lang="en-US" dirty="0" smtClean="0"/>
              <a:t> 2090</a:t>
            </a:r>
            <a:endParaRPr lang="en-US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3810000"/>
            <a:ext cx="1981200" cy="1883764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29400" y="4800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Z=6.94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67400" y="5715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 (z&gt;6.94) = .0001</a:t>
            </a:r>
            <a:endParaRPr lang="en-US" dirty="0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4114800"/>
            <a:ext cx="3693072" cy="1635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reject our Ho because our p-value of 0.0001 is less than alpha of 0.05</a:t>
            </a:r>
          </a:p>
          <a:p>
            <a:r>
              <a:rPr lang="en-US" dirty="0" smtClean="0"/>
              <a:t>We have sufficient evidence that there was a greater percent of SUVs in the mall parking lot then the percent of SUVs in America.</a:t>
            </a:r>
            <a:endParaRPr lang="en-US" dirty="0"/>
          </a:p>
        </p:txBody>
      </p:sp>
      <p:pic>
        <p:nvPicPr>
          <p:cNvPr id="31746" name="Picture 2" descr="http://robson.m3rlin.org/cars/wp-content/uploads/2008/01/bmw_x6_concept_2009-1-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038600"/>
            <a:ext cx="4410075" cy="245136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wanted to see which car was most popular in the mall parking lot</a:t>
            </a:r>
          </a:p>
          <a:p>
            <a:r>
              <a:rPr lang="en-US" dirty="0" smtClean="0"/>
              <a:t>We felt that there would be different people going to the mall on different days and at different times of the day.</a:t>
            </a:r>
          </a:p>
          <a:p>
            <a:endParaRPr lang="en-US" dirty="0"/>
          </a:p>
        </p:txBody>
      </p:sp>
      <p:pic>
        <p:nvPicPr>
          <p:cNvPr id="12290" name="Picture 2" descr="http://www.tuningnews.net/wallpaper/1280x1024/bugatti-veyron-16.4-super-sport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191000"/>
            <a:ext cx="3076575" cy="246026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2292" name="Picture 4" descr="http://pitikbaratha.com/wp-content/uploads/2010/09/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810000"/>
            <a:ext cx="3581400" cy="238760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on Toyota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38600" y="1752600"/>
            <a:ext cx="2514600" cy="1524000"/>
          </a:xfrm>
        </p:spPr>
        <p:txBody>
          <a:bodyPr/>
          <a:lstStyle/>
          <a:p>
            <a:r>
              <a:rPr lang="en-US" dirty="0" smtClean="0"/>
              <a:t>Ho: p = 12%</a:t>
            </a:r>
          </a:p>
          <a:p>
            <a:r>
              <a:rPr lang="en-US" dirty="0" smtClean="0"/>
              <a:t>Ha: p &gt; 12%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b="72683"/>
          <a:stretch>
            <a:fillRect/>
          </a:stretch>
        </p:blipFill>
        <p:spPr bwMode="auto">
          <a:xfrm>
            <a:off x="0" y="1524000"/>
            <a:ext cx="3657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609600" y="3733800"/>
            <a:ext cx="3886200" cy="280876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SRS?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np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nq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10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Pop </a:t>
            </a:r>
            <a:r>
              <a:rPr kumimoji="0" lang="en-US" sz="29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10n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844901" y="3657599"/>
            <a:ext cx="3886200" cy="2503967"/>
          </a:xfrm>
          <a:prstGeom prst="rect">
            <a:avLst/>
          </a:prstGeom>
        </p:spPr>
        <p:txBody>
          <a:bodyPr/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sample of the cars was random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 and 38 </a:t>
            </a:r>
            <a:r>
              <a:rPr kumimoji="0" lang="en-US" sz="29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10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</a:t>
            </a:r>
            <a:r>
              <a:rPr lang="en-US" sz="2900" dirty="0" smtClean="0"/>
              <a:t>Toyota </a:t>
            </a:r>
            <a:r>
              <a:rPr kumimoji="0" lang="en-US" sz="29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450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724400"/>
            <a:ext cx="8153400" cy="190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 reject our Ho because our p-value of 0.0001 is less than alpha of 0.05</a:t>
            </a:r>
          </a:p>
          <a:p>
            <a:r>
              <a:rPr lang="en-US" dirty="0" smtClean="0"/>
              <a:t>We have sufficient evidence that the percent of Toyotas in the mall parking lot was greater then the percent of Toyotas in America.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2057400"/>
            <a:ext cx="1981200" cy="1883764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1752600"/>
            <a:ext cx="3657272" cy="16192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05200" y="34290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Z=3.184</a:t>
            </a:r>
          </a:p>
          <a:p>
            <a:endParaRPr lang="en-US" dirty="0" smtClean="0"/>
          </a:p>
          <a:p>
            <a:r>
              <a:rPr lang="en-US" dirty="0" smtClean="0"/>
              <a:t>P(z&gt;3.184) = 0.0001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went to the mall on a holiday weekend so some people that may frequently visit the mall may have been on vacation</a:t>
            </a:r>
          </a:p>
          <a:p>
            <a:r>
              <a:rPr lang="en-US" dirty="0" smtClean="0"/>
              <a:t>We may not have gone every third car the whole time because some of the vehicles names are on the side of the car and we couldn’t get them.</a:t>
            </a:r>
          </a:p>
          <a:p>
            <a:r>
              <a:rPr lang="en-US" dirty="0" smtClean="0"/>
              <a:t>The engine size was assumed based on the model, but the car could have gotten and engine swap and had a larger engine then assumed.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Opinion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thought that the most popular cars would be the Honda Accord, Civic, and the Toyota Camry</a:t>
            </a:r>
          </a:p>
          <a:p>
            <a:r>
              <a:rPr lang="en-US" dirty="0" smtClean="0"/>
              <a:t>Bliss and Dan thought that the most popular color would be black, and Ryan thought the most color would be silver</a:t>
            </a:r>
          </a:p>
          <a:p>
            <a:r>
              <a:rPr lang="en-US" dirty="0" smtClean="0"/>
              <a:t>We felt that there would be more sedans then anything else, and the most popular engine would be a 4 </a:t>
            </a:r>
            <a:r>
              <a:rPr lang="en-US" dirty="0" err="1" smtClean="0"/>
              <a:t>cylander</a:t>
            </a:r>
            <a:endParaRPr lang="en-US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are able to conclude which color, make, model, engine size, and type of car were most popular</a:t>
            </a:r>
          </a:p>
          <a:p>
            <a:pPr lvl="1"/>
            <a:r>
              <a:rPr lang="en-US" dirty="0" smtClean="0"/>
              <a:t>Color: Black</a:t>
            </a:r>
          </a:p>
          <a:p>
            <a:pPr lvl="1"/>
            <a:r>
              <a:rPr lang="en-US" dirty="0" smtClean="0"/>
              <a:t>Make: Toyota</a:t>
            </a:r>
          </a:p>
          <a:p>
            <a:pPr lvl="1"/>
            <a:r>
              <a:rPr lang="en-US" dirty="0" smtClean="0"/>
              <a:t>Model: Camry</a:t>
            </a:r>
          </a:p>
          <a:p>
            <a:pPr lvl="1"/>
            <a:r>
              <a:rPr lang="en-US" dirty="0" smtClean="0"/>
              <a:t>Engine Size: 4 Cylinder</a:t>
            </a:r>
          </a:p>
          <a:p>
            <a:pPr lvl="1"/>
            <a:r>
              <a:rPr lang="en-US" dirty="0" smtClean="0"/>
              <a:t>Type: Sedan</a:t>
            </a:r>
          </a:p>
          <a:p>
            <a:r>
              <a:rPr lang="en-US" dirty="0" smtClean="0"/>
              <a:t>We noticed that different cars are driven to the mall on different days and different times of the 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bibiton.com/wordpress/wp-content/uploads/2011/05/wpid-2012-Ford-Mustang-Video-Pictures-4.jpg"/>
          <p:cNvPicPr>
            <a:picLocks noChangeAspect="1" noChangeArrowheads="1"/>
          </p:cNvPicPr>
          <p:nvPr/>
        </p:nvPicPr>
        <p:blipFill>
          <a:blip r:embed="rId2" cstate="print"/>
          <a:srcRect t="23333" b="8333"/>
          <a:stretch>
            <a:fillRect/>
          </a:stretch>
        </p:blipFill>
        <p:spPr bwMode="auto">
          <a:xfrm>
            <a:off x="3657600" y="4749165"/>
            <a:ext cx="4114800" cy="210883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 of Our </a:t>
            </a:r>
            <a:r>
              <a:rPr lang="en-US" dirty="0"/>
              <a:t>D</a:t>
            </a:r>
            <a:r>
              <a:rPr lang="en-US" dirty="0" smtClean="0"/>
              <a:t>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went to different malls on different days so that we would get a better representation of the people that go to the mall</a:t>
            </a:r>
          </a:p>
          <a:p>
            <a:pPr lvl="1"/>
            <a:r>
              <a:rPr lang="en-US" dirty="0" smtClean="0"/>
              <a:t>To get an even better representation of the population we also went at different times of the day</a:t>
            </a:r>
          </a:p>
          <a:p>
            <a:r>
              <a:rPr lang="en-US" dirty="0" smtClean="0"/>
              <a:t>While collecting our data we only collected every third car so that our data was random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Ford Model-T was created in 1908 as the first car</a:t>
            </a:r>
          </a:p>
          <a:p>
            <a:r>
              <a:rPr lang="en-US" dirty="0" smtClean="0"/>
              <a:t>Since then they have been creating more aerodynamic cars that are able to go faster</a:t>
            </a:r>
          </a:p>
          <a:p>
            <a:r>
              <a:rPr lang="en-US" dirty="0" smtClean="0"/>
              <a:t>As gas prices went up car engine sizes went down, but the engine efficiency went up and cars became faster and more fuel efficient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collecting our data we decided to look at </a:t>
            </a:r>
          </a:p>
          <a:p>
            <a:pPr lvl="1"/>
            <a:r>
              <a:rPr lang="en-US" dirty="0" smtClean="0"/>
              <a:t>The make of the car</a:t>
            </a:r>
          </a:p>
          <a:p>
            <a:pPr lvl="1"/>
            <a:r>
              <a:rPr lang="en-US" dirty="0" smtClean="0"/>
              <a:t>The specific model</a:t>
            </a:r>
          </a:p>
          <a:p>
            <a:pPr lvl="1"/>
            <a:r>
              <a:rPr lang="en-US" dirty="0" smtClean="0"/>
              <a:t>What type of car it is (sedan, coupe, etc.)</a:t>
            </a:r>
          </a:p>
          <a:p>
            <a:pPr lvl="1"/>
            <a:r>
              <a:rPr lang="en-US" dirty="0" smtClean="0"/>
              <a:t>The color of the car</a:t>
            </a:r>
          </a:p>
          <a:p>
            <a:pPr lvl="1"/>
            <a:r>
              <a:rPr lang="en-US" dirty="0" smtClean="0"/>
              <a:t>Whether or not the car had a custom license plate</a:t>
            </a:r>
          </a:p>
          <a:p>
            <a:pPr lvl="1"/>
            <a:r>
              <a:rPr lang="en-US" dirty="0" smtClean="0"/>
              <a:t>The engine size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1026" name="Picture 2" descr="http://www.hondatalk.net/wp-content/uploads/2011/03/Honda-Log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5410200"/>
            <a:ext cx="1691942" cy="1143001"/>
          </a:xfrm>
          <a:prstGeom prst="rect">
            <a:avLst/>
          </a:prstGeom>
          <a:noFill/>
        </p:spPr>
      </p:pic>
      <p:pic>
        <p:nvPicPr>
          <p:cNvPr id="1028" name="Picture 4" descr="http://articles.directorym.com/Images/Image.aspx?ParagraphId=1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459653"/>
            <a:ext cx="3048000" cy="239834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0" name="Picture 6" descr="custom car paint job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4876800"/>
            <a:ext cx="2612571" cy="18288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0"/>
            <a:ext cx="8458200" cy="3352800"/>
          </a:xfrm>
        </p:spPr>
        <p:txBody>
          <a:bodyPr>
            <a:normAutofit/>
          </a:bodyPr>
          <a:lstStyle/>
          <a:p>
            <a:r>
              <a:rPr lang="en-US" dirty="0" smtClean="0"/>
              <a:t>Which car do you think is most popular in the mall parking lot?</a:t>
            </a:r>
            <a:endParaRPr lang="en-US" dirty="0"/>
          </a:p>
        </p:txBody>
      </p:sp>
      <p:sp>
        <p:nvSpPr>
          <p:cNvPr id="33794" name="AutoShape 2" descr="data:image/jpg;base64,/9j/4AAQSkZJRgABAQAAAQABAAD/2wCEAAkGBhQSERUUEhIUFRQWFBgUGBgUGBQVGBcWFBcVFxYYGBcYGyYeGBsjGRYXIS8gJScpLCwsGB4yNTAqNSgrLCkBCQoKDgwOGg8PGiwkHyQsLCwsLCwsLCksLCwsKSwsKSksLCwsLCksKSwsKSwsKSwsKSwpKSwsLCwpKSksKSwsLP/AABEIALUBFgMBIgACEQEDEQH/xAAcAAEAAgMBAQEAAAAAAAAAAAAABgcDBAUCCAH/xABPEAACAQICBQcHBwgIBQUBAAABAgMAEQQhBQYSMUEHEyJRYXGBMlJicpGSoRQjQoKiscEzQ1Njc4OysxUkVJOjwtHwNJTD0uElVWR08Rb/xAAZAQEBAQEBAQAAAAAAAAAAAAAAAQIDBAX/xAAmEQEBAAIBBAIBBAMAAAAAAAAAAQIRMQMSIVFBYSIEEzKhcYGR/9oADAMBAAIRAxEAPwC8aUpQKUpQKUpQKUpQKUpQKUrUxul4Yfys0cfrsqnwBNzQbdK4MmukH5sTS/s4nt7zBV+NYX1onP5PAyd8siR/w7da7b6TcSSlRj+ktIN5MOGT1jJJ92zXh49JNvnhQejCcvF2NXsptKqVD3wuN+lpEL3Jh1+9awnCT/8Aux8Dhv8Atqdv3DabUqGJgMSfJ0ox/wCWb/JWT5Hj/o47a74oD9yVez7htL6VEtrSafnIH9eJh/C4oNP49PLw0EnqO8Z+Ian7dTuiW0qKrryV/LYOdO1NiQfxBvhW7htd8G5sZxGeqYNCf8QAHwNS42cxdx3aV4jlDAFSCDuINwfEV7rKlKUoFKUoFKUoFKUoFKUoFKUoFKUoFKUoFK09JaWjgAMjWLGyqAWdz1IgzY91cs/KsTvJwsR4LstOw9Js1i7lue0VdDpaR03DBYSSAMdyC7O3qot2bwFc46XxMv5DDiNfPxJsfCJDf2svdWnjMfg9HXAXamYXKr05n9KR2NwPSdh2X3VGMTrVjcYxSAMg8zD3LAenMQNnw2O81qYs2pNpGBUF8dj2AP0A4gU9gVLO/dc1xTrJgIP+HwrSHztgRg97S2c+6a8aN5NpmO1K6RE5m15ZD6zk7/FqkeD5PMInlq8p65GNvdWy+0Vrcnz/AMTzfhEsTyiy3skeHj6gduZvvQfA1jGkdJTeScVY/o4khX3ig/iqzsHo2KIWiijjHoKq/cK2az3T0ur7VUdUdIzeWZx+0xT/AHLI33VzNLclsscTSTYiJVHbJIxJ3BRsjaYncKuio6cL8qcTPnGt+ZU7rbjKR1tw6lt5xpLs1pU+hOTxQA86c4beS1tgeA3n/YrYx2peHIIGGjTtQMp8CDVtnRY6q1Z9Ag8K9GOWHGk8qOw3J27z82ksah8k53o9LzNpUOZ4Gwvu32vIl5GsYvCA2/RybJP1mj2vjU20hq0rAgiuzqrpZ2DQTG80YBDHfJGcg/rA9Fu2x+lXPqYyecSW8VXMWoWPi8mKb93iQP8AqrWcJpSL+3jvtiB8RJVwUrn3fUa0qRdd8VHlKIm7Jonhb2ggfYrcXW3DyC0+FZb8Yiko9h2G9gNWa6AixAI6jmK5OM1RwknlYdAetBzZ9qWNanU0liF4LR+Fka+CxJik82NnhfxjOyW8QRXRTTWkMN5YTEoPOHNv76DZPinjTSvJcjD5mXtCTAOt+xgLr32Jriti8bgCFmUyR3sBKxYHsjnzZT6L7XcK6d0y+/6qa0mWjNe8NKQjloJDlszWUE9SuCUbuvfsqR1X0Aw2ORtkdIAbcbgB1vu2hmGU8GBKnrvlWvB8rwJ+YfnIh+ZlJK29A+VH4XX0axelv+K79rJpXD1e1uhxfRF45gLtFJYNbiVO517Ru4gbq7lcrNctFKUqBSlKBSlKBSlKBSlKBXHxmmGdzFhQGdTZ5GvzUR6jby39AeJXjjnxTYpjHCxSFSVklU2ZyMmjiPAA5NJw3Lncrmhx+HgliwiWV2RmWNB5KJvJ6rnr3m/bTgfujtBrGxkYmSZhZpZLFiOocEX0VAFc3XTWM4aMLGQJZL2JAOwottPY5E5gAHK5ucgRUlqBa8aO28fhNsfNSlYj1XEhLL9ZW+B6q0NXVbUk4gc/iCwjc7YUk7ct/pu++x9pHULXsPCYNIlCRoqKNwUAD4VlUV+1LbU0UpSopSlKDQ0sdoLEN8p2T2RgXkPu9G/WwraIVRc2AA7gAPuAFasHSxDtwjURD1ms7/Ax+yo5yk6ScQphoheXEvsWG8oLbQ7iSqnsLUEW09rrNjJuZwok5rMKsW0HlA3uxXMJ1C4Fs232GpNoXSOFHPRwyx26RMbI/ftorNtDLO4NWVqpqtHgoQqgNI1jJJxZvwUcB+JNdytb+BFNUNaVx0RuAsyWDqNxvudfROfccuon1pqHmSuJUZwnaa30ojlKtuPRuw7VWtPWHQwwmITHwLZdrZxCLkCjkBnAHgT2gHrqUTRBhY5gjwIP/irjfhLG4rXFxmDnX7XI1VkPycRsbtCzQH90xVD4psHxrr1hSlKUCsc8CupV1DKRYhgCCO0HfWSlBWutOrDYKRcRhiVUNlvPNs3A+dG24g/6ESTDSiaJJALB1DW32J3jwNx4Vua4OPkcqkbTOBGije0jEbAUcTfPwJ4VraJwHM4eOM2JRLEjdtElmt2bRNdsctppw9LavK5DLdXU7SspKsrDcQRmD21vaE1xZGEONIBJsk1gFc7gJOCN2+SfRNgdjTU5jgldQCyRsw2r2JVSRexvbKuLgMXBpHCiVALMNl0NiUe3SRuvsPEEHsrpdZeMmfM8xYdKr/QOsT4J1w+JYnDsQscrG5iJyCOTvj4Bj5OQOVtmwK8+WNxuq1LspSlZUpSlApSlArjaTnM0hw8ZIUAGd1NiqtuiUjc7DMneq572U1uaY0jzMRYDackJGu7bkc2Re65zPAAnhWLROA5qMKTtOSXd+LyNmzeJ3DgABwqwc7WjWCPRuEMmyLgCOKMZAtboqANygC5twFVRqhpDELj4dIYraMc8zQGRiLFnWxt1KLjsGyQN1dTWpn0rpZcNGfmoiY7jMC2cz+0EfUHXVj6d1SjmwJwqKFVVHN+iyeST35gn0jWbN+Vnjw7taukdHJPGUkFwSCCMirDNWU8GB3GojqbreRbC4zoyoebV3y2yMgjnhJwB3NlbPKpvetI50eOkhynG0o3TIMrfrEGaH0hdePR3V0YZlcBlYMp3FSCD3Eb6XrTl0RGSWW8bnMtEShJ62A6LfWBqDfpXPEU67pEkH6xdhveTL7Nfv9ISDy4H742SQfEq32aDfpWiNMx5bRZL+ejpwvvZbfGvOJ0tHzbFJEY7DFQGBJNjawGZzoP3RGce357NJ4MxK/Z2a4ejsN8o0nNOc1wyrh4/2hG1IR2jaI8akeFi2I1XzVVevyQB41ytTI/6qsh8qZ3nbvldmH2dkeFFd2lKURjxECurIwurAqQeIIsR7K5egbiERsbtEWhJO882bKfFNg+NdiufFHszy9TCOT61mQ/CNKsGtovoYrEJwcRTjvZWib+Svtrs1xMU4jxUUrGyGKSJmO4NtRul+A3SVvppWM+SS3qq7bvVBpRuUrV+W33I/jZfvN/hXlsQ581fax/D8aaG4TXPm0sN0K84eu9ox3vY37lDHsFY5IA3lkv2NmPdFl+Fe7VqYptpx4M7fOSttyWIBtZUB3iNbnZvxJJY8TbIZ2Nemrk6f1hiwke3KczcIi223I4KOziTkOJrc8I5HKNpkQYJ1B6coMSDjn5Z7gt/aOuq51bXFaJaDETKfkuKW7AZ9C5Kkjg4Uhx1gkcTaVav6Cl0vivlOKFsOhtsi+yQDfmUvvW/ltx3ZblsrWDQMeLw7wOBZh0TbyGHksO4/C441zz5ax4RjSuDSVCDZlYXB3gqwyI6wQR4Gs2oem2BOCma7xrtQsTm8QsNkk72S4HapHEGo9qbiHWOTCTZS4Vig7YyTbwVrj1SlfmmA0brNF+UiYSL2kb1PYy3U9jGvV2/uYfbnxVrUrV0VpJMRDHNGejIgcdYuNx7Qcj2g1tV43QpSlApSlBxJjzuLt9DDrf99MD8Vi/nVk1h0n8nws0w3oh2e1z0UHi5WsGrbbcTS/ppZJfqlysf+GqCuLynYrZw8aefLtH1YkZ/49ita+EanJHoHYjkxDZs7c2Cd5C2Lnxa3umrDrl6s4HmcJCnERqT6zdJviTXUqVUc1r1OTFgstlmta5HRcea44jt4du6ojo/WjFYF+ZnUyKuWxIbOo/VyG4ZeoNcdTDdVo1paU0PFiE2ZUDDgdzKetWGYqy+0/w0NEa2YbE2VJNmQ/m5OhJ4KfKHapI7a7Qqt9N8nUqXMNpk37DbIce3ot35Hsrj4bT+LwrbAllQj83OC48Fk6dvVYCtdu+KndrlcNKr3B8p7jKaBW9KF9k+5Jl9uu3heUPCP5TPGf1kbge8oK/GsXGxZZUmryUG+wrSwmn8PL+TxEL+rIhO+24G++t0mihrmR6uwLfYj2L/AKN5EHgEYAeFdItXm9VNtRdFqNzzeM05/ic16GBHny/3j1sE1+E0NsHyFb32pD+9lt7A1q9YbCJHfYUC+85km17XJzO8+2su1X5tU0betqvDGv2ubjNP4eL8piIUPU0iA+y96o3ya8mo5iuUHCLud5P2cbke8wC/GuJjeVH9Fh/GVwPsxhv4hWpETsmtPSWmIsOu1NKkY4bZsT6o3t3AGquxmu2MnbYWRgTuTDJssfHpSewitrRHJri8Q23KBAG3tKS8pHq32j9ZhVvjlOXR05yoDNcLGSd3OSggdmzF5TfW2e4141c5PZ8XJ8o0gzhTY7LG0sgG4G1uaT0QB2Bd9TXV3UTDYOzIm3L+kkszfVG5PAX7TUirFy9NaY8NhljUIihVUWVVFgANwAFZKUrCq91ywgw+kYMSMlmHMyd5soJ9sZ/d1raUTI13+U3B7eBLDejqwPVe6f5vhUfxsu2obdtAP74DfjXs6FYybnJfpWzT4Rj5J5+P1JD84B3SXP16sCqa1dxXNaVwzcH24T3OLj4irlrh1se3OrjfBSlK5NFYMdNsRu3mozewE1nrX0hDtxSL5yMvtUig4uqH/A4X/wCvF/LU1HuUkFpMMnAiX2lsOv3Ma7WpE+1o/Cn9RGviihT8VNcvlBSz4V+AaRfbzT/dGa6Mp4otX7Slc2ilKUCsGLwMcq7MsaOvU6hh7DWelBFcdyb4V805yI+g1x7r7QHhauJiOS+VfyWIRux1ZPtKW+6rFpWplYz2xU+K1Bxg3xRyeq6H+YFrNq9ofE4bGYfnIWiRpGUkMmyTzMrWIRyDfZvu+jVpVxdYR85gz1Yr74J1HxarcrVk00tfNIPBgJpInKONizLYEBpEVrE7jYkXqqsPr5jeONf/AAPxjNW3rgt8HJfg0Te7NE34V2ZcBG3lRo3eqn7xU4opiPXrF/2t/dwx/wClXptdcUd+Lk8FgH/StVvNoDDHfh4T+7j/ANK8/wD85hf7LB/dR/8AbW+/H0x232qF9ccQR0sZKO5ok+KoDW5qlrHNJjoEOKlkVnIZWlLgqI5GzF+sCrWTQmHG6CEd0aD8K1NJwgS4ZVAW0jvYADJYJV4dripcpeI1JZ8uJykzbOjpiD+j8fnEy7jUL0dqBjXUFYkjVgGBd1XJhcZJtH4VLeVI/wDp0g63jH2wfwqY6NHzMf7NP4RTus4NSq6wvJLM35XEovZGjOfeYr91d3AclmDTOTnJj+sew92MKPbepjSs3K1ZJGrgNFxQLswxJGOpFVfbYZ1tUpWVKUpQKUpQcLXcf1Gb1V/jWoPM9o0zv83H/LSplr/LbAyKN7lEHeWBH3VBtJyAEgbgxAt1KbC3gBXs/TRjNxYpLY7Bkf2lPuNXtVDaLG3pPCL1TBvdIH+ar5rn+ov5J0+ClKV53QpSlBCNSn5v5ThTvw+KlUD9XI3PRn2SW8K2desJt4Qt+idZPq5o/wBh2PhXN1hf5HpaObdFjIxEx4CaG5Q+KEipUdmRCrC6spUjrDCxHsNdeZtn5bOhsXzsET9aC/eBZviDW7UR1HxJiaXByG7RMSp85csx3gq/1z1VLq52arRSlKgUpSgUpSgVwtbCAMOxBOzi4Tl2kr/mru1wNeBbCMwv0HR8sj0WHHhVnIy6xQ7eEnUbzDJbvCkj4gV1sPMHVWG5gGHcRcVrFge0H4j/APKxaut/V0U747wnvhYx38dm/jVqR0qUpWVK5eKN8SnoQueG93jUfBX+NdSuTzl5JW7VjHci7R+1Iw8Ks5EY5Tn/AKoq+dMvsCSN94FTfBLaNB1Io+AqueUXEbXMRjizt7AqD+ZVlotgB1ZVvOaZxftKUrm0UpSgUpSgUpXmRwoJJsALkngBvNBDte8d85DHwjviG716MXtkI9tQLG4jLu/CunpvShld5OMrBgPNiW4hHiLv4oaiulscFUkncCT4V9Hozsw3XHO+dO3yZ4QzaT296xIT42/1eP2VdlQPkh0CYcIZnFpJztdygn8SR3KtTyvD1LvJ0xmoUpSsNFKUoI5r9q98swbouUiWljPEOmYtUd1I1o56IB8pF6Lr1MuRH++yrFqntfdEto7F/K4QeYlPzgH0SPpeH8J9E126eU4rGUS/WHDsjJi4fLi8sedELk369m5+qzdQqVaPxyzRrIhyYX7usHtByqFavazrIo6QzAtWzgsT8hl/+JKwGW6FzuHqHh7OA2r1OnYY5bTSlfisCLg3BzBFftcGylKUClKUCuXrPhucwky9cZ+Gf4V1K8TxbSsp3MCPaLVYI9oPHbeHhY7zGl+8KAfjetnRM2xiJY+EgE69psI5R4EI37yohoDSBjRo23xyOn2tofBq6s+OJ2JI85Ym21UfTW1pI/rLe3pBa9GXT8bjlMvKa0rXwOOSaNZI22lYXB/16j2VsV5nVjxE4RWZtygse4C5qPT4rYQBvKzZvWYlm+0SPCtvT+kALITkLSyeqp6C/WcDwV6gmktOFyTevR0On3XbGd01sfP8o0lAm8Axj35bn4R1b1U9yfx8/pLbtkm03uIFH25DVw1jrfyMOClKVybKUpQKUpQKiWvemwqGEHIgNLY2OwTZYweDSEW7FDHhXc05plcPHtGxc32VJsCQLksfooozZuA7bA0vpvThkcsWJuxa5yLsci5HDIAKv0VAG8tfr0sO6s5XUeMfj7kkkXJubZDwHADcBwAFczQ2jWx2NjgXydoM56gMx7AC3go41zMfpAkhVzZslH3k9SgZk1dHJVqb8jw/OyD56UXzFiFNjmOBY2JHABRwr0dXqeNRzxx3U2w8CoioosqqFA6gBYD2VkpSvE7FKUoFKUoFael9FJiImikFww9h4Ef77K3KUHzrpjBTaIxBRr8wTkc7Jc5W9A8DwNwd1S/Qut6SJsvZlIsQcwQd4I4irE1l1aixsJjkAvY7LWva+8EcVPEfcQCPnrWTVfE6Llays0Qz2Rc7K+ch+knxG42316cOp41eHLLFcmg9YPk/RZi+GJ6LnNoSTkrnil9ze2x3zdHBAIIIOYIzBFfN+g9dL2Ibs9u8EHIgjeDkasDVfXTm7Klih3wk2GfGF2PRP6tjY8DuFTPpy/li1MvirRpWpo7Ssc63ja9jZlIKsh811OanvrbrztlKUoFKUoKk1uX5NpCUbllAlXv3N949laSabIOTVJ+WHQ5fDLiEHShOdt+wd/4+JFU1/Sp6693T6smOq4Z43fha+h9ZTGxaJ0UsbvFIdmN2O90b8254g5E53Gd5HiNd7JfZijNs2eaNwO5YiWf4d4qhDpc9dYm0weuueUwt2sysWLpzWwPdVYlSdpmbJpG3bRAyAAyCjcO25MbxWl8jnUaOkr8a/cNIZpEiW7FjmBvsN48cl72FbnUkmozrd3V0cjWjCIZJ2GbEIO83kf4uB9WrHrm6uaJ+TYaOLiq9Iji7dJz7xNdKvJld3bvJqFKUrKlKUoFc/TGmkw6FnIvYkC4GQ3kk5KouLsesbyQDyNZ9fIMIvlBmI6IHSv6ouNrPjcKOLA5VS2set8uKclyQt7hb3zF7FjYbTC+WQAv0QM77xx2lunW1r1vbEu3SOybcCNoA3UWOaxg5hTmT0mzsFh2O0lmBmzMbKo3sTwFac2PZm2IhtyH2L1ljuAFWNybclRmIxGKvzZzJNwZR5qcUi62yLcLDM9rlJNRjW75bPJRyemRvleJAKg9EfRcqcgvXGpGZ+kw6hndFeYogoCqAFAAAAsABkAANwtXqvPbtuTRSlKilKUoFKUoFKUoFaOltDRYmPYlW43gjJlPWrcD/ALNb1KCgdeuSB4C00BsN+2osn7xR+TPpC69YWoENKTYdtidCp6+BHWDuYdor67IqH6y8meGxSnZVYycyuztRk9ZTLZPpKR410mX+mdKj0Dr8yFTtFtkWDBtmRR1B7G6+gwZewb6tLV3lKSWyv0z1oNmTxhudrvjLdwqpNaOSCfDEvHdF67l4/CQC6fXA76iE8uJw+UyG3AnMHuYZGrl580n0+u8FpGOYXjdWtvscwephvU9hrZr5a0TylSxkXctbIc7diB1LICJFHYGAqf6F5ajYCS5H1ZR/kceJc1zaXNSobo7lSwkm+RFPrBfhKE+F6kMOn4GFxIAOtgVHvEW+NQbWNwiyxtG4urKVPjXyjr1oGTR+KeI32do7B4W32HgQR2EV9XQ4+N/JkRvVZT9xqJcpWoyaQw5IHzqjK1rsBmLE/SGdu8jjlrG/CV8stjmPGsZxDddbmldCSQOVYXFyAwvY23gjeD2H/wA1o82eo+ylthJHrn266ujkI1KLOcZMuSnoX4tvX2X2u/Y6jUL5O+TqTHzrtdGJbM5O4Dhe+8ngvHjYA19NYNYMLEsaskaILC7KO8kk5km5J4kmm9GnQpXMbWbDcJ0c9UZ50+yO5rlaS5Q8NDvJ/eFIvsyESexTWVSivMkgUEsQAMySbAd5qqNMctqLcRkfUUn/ABJQtv7tqgOnOVeaU5Ns9RJ5xh3Mw2UPaiLRdL10zr1hsOu0XB6iTsqfVNiX+oGqstZ+VySW6Q9FetgPhHnfvckegKqnE6feR79J3biSWZvE5mt7R+rmLxDBdkoTuUKWkI7I16XibDtreM2lunvSOmrsXkcszZksSzHvJr1ozQeJxjqqI6htyqLyOOtVysvpGwHXVlapchxBD4g83x6WzJMe4ZxxfbPdVr6G1fgwq7MEYW/lNmXc9bOc2PfVtkZ5QjUbkiiwyh8Qqs2TCO+0oI3GVvzrDqyUcAd9WRSlYt2smilKVFKUpQKUpQKUpQKUpQKUpQKUpQLVH9K6i4We94+bY72ist/WWxRvFTUgpVls4SzandPcgytcw7Dd14G+AaNvYtQHS/JBioLkCVQPOQsP7yHbHttX1BStd2+YmtcV8ftoLGJktnt5jo592+18K8JjsZAb7EsZ6wrofatq+t8boeCb8rDFJ66K3xIrjT8nWCbyYmj/AGUkqfANs/Cn4/a7yfN0fKPjFttSFrcJNmT+aGrPHylyfSw+Ff1sPh/wQVe2J5JoG8mecetzMg+1Hf41y5+RRDunjPr4WI/EEU1j7/pN30qeDlPUXvo7BXO8iEKT4qwrK/KjERb+jMH4xsR/HVivyG9UmEPfhrfc1eRyGnz8J/y5/wC6tePZv6VdLyjD6GAwK92HjP8AHtVrNyjYj6Ahj/Zw4eO3cVjB+NXFDyIW3z4cerhUP3tXQw3I3GvlYl/3cUEf+U1m69m78RQeI1pxuIyaSeQdW1I49lyKwpofFtnzbqOtrRj7Vq+l8PyW4RfLbESetMwHsj2a6uC1JwUWaYSG/Wyh2957mp+K7yfMWjtRMRObA7R6og85/wAMEDxNTXQvIRM9jIhA65nWMe5HtN4EivoFIwBYAAdQyHsr1TunxDzear/QPI5hoANti3WsQ5lT3sCZG9+pro7REOHXZhiSNeIQAX7Sd5Paa26VLlbySSFKUqKUpSgUpSgUpSgUpSgUpSgUpSgUpSgUpSgUpSgUpSgUpSgUpSgUpSgUpSgUpSgUpSgUpSgUpSgUpSgUpSgUpSgUpSg//9k="/>
          <p:cNvSpPr>
            <a:spLocks noChangeAspect="1" noChangeArrowheads="1"/>
          </p:cNvSpPr>
          <p:nvPr/>
        </p:nvSpPr>
        <p:spPr bwMode="auto">
          <a:xfrm>
            <a:off x="77788" y="-636588"/>
            <a:ext cx="1924050" cy="1257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6" name="AutoShape 4" descr="data:image/jpg;base64,/9j/4AAQSkZJRgABAQAAAQABAAD/2wCEAAkGBhQSERUUEhIUFRQWFBgUGBgUGBQVGBcWFBcVFxYYGBcYGyYeGBsjGRYXIS8gJScpLCwsGB4yNTAqNSgrLCkBCQoKDgwOGg8PGiwkHyQsLCwsLCwsLCksLCwsKSwsKSksLCwsLCksKSwsKSwsKSwsKSwpKSwsLCwpKSksKSwsLP/AABEIALUBFgMBIgACEQEDEQH/xAAcAAEAAgMBAQEAAAAAAAAAAAAABgcDBAUCCAH/xABPEAACAQICBQcHBwgIBQUBAAABAgMAEQQhBQYSMUEHEyJRYXGBMlJicpGSoRQjQoKiscEzQ1Njc4OysxUkVJOjwtHwNJTD0uElVWR08Rb/xAAZAQEBAQEBAQAAAAAAAAAAAAAAAQIDBAX/xAAmEQEBAAIBBAIBBAMAAAAAAAAAAQIRMQMSIVFBYSIEEzKhcYGR/9oADAMBAAIRAxEAPwC8aUpQKUpQKUpQKUpQKUpQKUrUxul4Yfys0cfrsqnwBNzQbdK4MmukH5sTS/s4nt7zBV+NYX1onP5PAyd8siR/w7da7b6TcSSlRj+ktIN5MOGT1jJJ92zXh49JNvnhQejCcvF2NXsptKqVD3wuN+lpEL3Jh1+9awnCT/8Aux8Dhv8Atqdv3DabUqGJgMSfJ0ox/wCWb/JWT5Hj/o47a74oD9yVez7htL6VEtrSafnIH9eJh/C4oNP49PLw0EnqO8Z+Ian7dTuiW0qKrryV/LYOdO1NiQfxBvhW7htd8G5sZxGeqYNCf8QAHwNS42cxdx3aV4jlDAFSCDuINwfEV7rKlKUoFKUoFKUoFKUoFKUoFKUoFKUoFKUoFK09JaWjgAMjWLGyqAWdz1IgzY91cs/KsTvJwsR4LstOw9Js1i7lue0VdDpaR03DBYSSAMdyC7O3qot2bwFc46XxMv5DDiNfPxJsfCJDf2svdWnjMfg9HXAXamYXKr05n9KR2NwPSdh2X3VGMTrVjcYxSAMg8zD3LAenMQNnw2O81qYs2pNpGBUF8dj2AP0A4gU9gVLO/dc1xTrJgIP+HwrSHztgRg97S2c+6a8aN5NpmO1K6RE5m15ZD6zk7/FqkeD5PMInlq8p65GNvdWy+0Vrcnz/AMTzfhEsTyiy3skeHj6gduZvvQfA1jGkdJTeScVY/o4khX3ig/iqzsHo2KIWiijjHoKq/cK2az3T0ur7VUdUdIzeWZx+0xT/AHLI33VzNLclsscTSTYiJVHbJIxJ3BRsjaYncKuio6cL8qcTPnGt+ZU7rbjKR1tw6lt5xpLs1pU+hOTxQA86c4beS1tgeA3n/YrYx2peHIIGGjTtQMp8CDVtnRY6q1Z9Ag8K9GOWHGk8qOw3J27z82ksah8k53o9LzNpUOZ4Gwvu32vIl5GsYvCA2/RybJP1mj2vjU20hq0rAgiuzqrpZ2DQTG80YBDHfJGcg/rA9Fu2x+lXPqYyecSW8VXMWoWPi8mKb93iQP8AqrWcJpSL+3jvtiB8RJVwUrn3fUa0qRdd8VHlKIm7Jonhb2ggfYrcXW3DyC0+FZb8Yiko9h2G9gNWa6AixAI6jmK5OM1RwknlYdAetBzZ9qWNanU0liF4LR+Fka+CxJik82NnhfxjOyW8QRXRTTWkMN5YTEoPOHNv76DZPinjTSvJcjD5mXtCTAOt+xgLr32Jriti8bgCFmUyR3sBKxYHsjnzZT6L7XcK6d0y+/6qa0mWjNe8NKQjloJDlszWUE9SuCUbuvfsqR1X0Aw2ORtkdIAbcbgB1vu2hmGU8GBKnrvlWvB8rwJ+YfnIh+ZlJK29A+VH4XX0axelv+K79rJpXD1e1uhxfRF45gLtFJYNbiVO517Ru4gbq7lcrNctFKUqBSlKBSlKBSlKBSlKBXHxmmGdzFhQGdTZ5GvzUR6jby39AeJXjjnxTYpjHCxSFSVklU2ZyMmjiPAA5NJw3Lncrmhx+HgliwiWV2RmWNB5KJvJ6rnr3m/bTgfujtBrGxkYmSZhZpZLFiOocEX0VAFc3XTWM4aMLGQJZL2JAOwottPY5E5gAHK5ucgRUlqBa8aO28fhNsfNSlYj1XEhLL9ZW+B6q0NXVbUk4gc/iCwjc7YUk7ct/pu++x9pHULXsPCYNIlCRoqKNwUAD4VlUV+1LbU0UpSopSlKDQ0sdoLEN8p2T2RgXkPu9G/WwraIVRc2AA7gAPuAFasHSxDtwjURD1ms7/Ax+yo5yk6ScQphoheXEvsWG8oLbQ7iSqnsLUEW09rrNjJuZwok5rMKsW0HlA3uxXMJ1C4Fs232GpNoXSOFHPRwyx26RMbI/ftorNtDLO4NWVqpqtHgoQqgNI1jJJxZvwUcB+JNdytb+BFNUNaVx0RuAsyWDqNxvudfROfccuon1pqHmSuJUZwnaa30ojlKtuPRuw7VWtPWHQwwmITHwLZdrZxCLkCjkBnAHgT2gHrqUTRBhY5gjwIP/irjfhLG4rXFxmDnX7XI1VkPycRsbtCzQH90xVD4psHxrr1hSlKUCsc8CupV1DKRYhgCCO0HfWSlBWutOrDYKRcRhiVUNlvPNs3A+dG24g/6ESTDSiaJJALB1DW32J3jwNx4Vua4OPkcqkbTOBGije0jEbAUcTfPwJ4VraJwHM4eOM2JRLEjdtElmt2bRNdsctppw9LavK5DLdXU7SspKsrDcQRmD21vaE1xZGEONIBJsk1gFc7gJOCN2+SfRNgdjTU5jgldQCyRsw2r2JVSRexvbKuLgMXBpHCiVALMNl0NiUe3SRuvsPEEHsrpdZeMmfM8xYdKr/QOsT4J1w+JYnDsQscrG5iJyCOTvj4Bj5OQOVtmwK8+WNxuq1LspSlZUpSlApSlArjaTnM0hw8ZIUAGd1NiqtuiUjc7DMneq572U1uaY0jzMRYDackJGu7bkc2Re65zPAAnhWLROA5qMKTtOSXd+LyNmzeJ3DgABwqwc7WjWCPRuEMmyLgCOKMZAtboqANygC5twFVRqhpDELj4dIYraMc8zQGRiLFnWxt1KLjsGyQN1dTWpn0rpZcNGfmoiY7jMC2cz+0EfUHXVj6d1SjmwJwqKFVVHN+iyeST35gn0jWbN+Vnjw7taukdHJPGUkFwSCCMirDNWU8GB3GojqbreRbC4zoyoebV3y2yMgjnhJwB3NlbPKpvetI50eOkhynG0o3TIMrfrEGaH0hdePR3V0YZlcBlYMp3FSCD3Eb6XrTl0RGSWW8bnMtEShJ62A6LfWBqDfpXPEU67pEkH6xdhveTL7Nfv9ISDy4H742SQfEq32aDfpWiNMx5bRZL+ejpwvvZbfGvOJ0tHzbFJEY7DFQGBJNjawGZzoP3RGce357NJ4MxK/Z2a4ejsN8o0nNOc1wyrh4/2hG1IR2jaI8akeFi2I1XzVVevyQB41ytTI/6qsh8qZ3nbvldmH2dkeFFd2lKURjxECurIwurAqQeIIsR7K5egbiERsbtEWhJO882bKfFNg+NdiufFHszy9TCOT61mQ/CNKsGtovoYrEJwcRTjvZWib+Svtrs1xMU4jxUUrGyGKSJmO4NtRul+A3SVvppWM+SS3qq7bvVBpRuUrV+W33I/jZfvN/hXlsQ581fax/D8aaG4TXPm0sN0K84eu9ox3vY37lDHsFY5IA3lkv2NmPdFl+Fe7VqYptpx4M7fOSttyWIBtZUB3iNbnZvxJJY8TbIZ2Nemrk6f1hiwke3KczcIi223I4KOziTkOJrc8I5HKNpkQYJ1B6coMSDjn5Z7gt/aOuq51bXFaJaDETKfkuKW7AZ9C5Kkjg4Uhx1gkcTaVav6Cl0vivlOKFsOhtsi+yQDfmUvvW/ltx3ZblsrWDQMeLw7wOBZh0TbyGHksO4/C441zz5ax4RjSuDSVCDZlYXB3gqwyI6wQR4Gs2oem2BOCma7xrtQsTm8QsNkk72S4HapHEGo9qbiHWOTCTZS4Vig7YyTbwVrj1SlfmmA0brNF+UiYSL2kb1PYy3U9jGvV2/uYfbnxVrUrV0VpJMRDHNGejIgcdYuNx7Qcj2g1tV43QpSlApSlBxJjzuLt9DDrf99MD8Vi/nVk1h0n8nws0w3oh2e1z0UHi5WsGrbbcTS/ppZJfqlysf+GqCuLynYrZw8aefLtH1YkZ/49ita+EanJHoHYjkxDZs7c2Cd5C2Lnxa3umrDrl6s4HmcJCnERqT6zdJviTXUqVUc1r1OTFgstlmta5HRcea44jt4du6ojo/WjFYF+ZnUyKuWxIbOo/VyG4ZeoNcdTDdVo1paU0PFiE2ZUDDgdzKetWGYqy+0/w0NEa2YbE2VJNmQ/m5OhJ4KfKHapI7a7Qqt9N8nUqXMNpk37DbIce3ot35Hsrj4bT+LwrbAllQj83OC48Fk6dvVYCtdu+KndrlcNKr3B8p7jKaBW9KF9k+5Jl9uu3heUPCP5TPGf1kbge8oK/GsXGxZZUmryUG+wrSwmn8PL+TxEL+rIhO+24G++t0mihrmR6uwLfYj2L/AKN5EHgEYAeFdItXm9VNtRdFqNzzeM05/ic16GBHny/3j1sE1+E0NsHyFb32pD+9lt7A1q9YbCJHfYUC+85km17XJzO8+2su1X5tU0betqvDGv2ubjNP4eL8piIUPU0iA+y96o3ya8mo5iuUHCLud5P2cbke8wC/GuJjeVH9Fh/GVwPsxhv4hWpETsmtPSWmIsOu1NKkY4bZsT6o3t3AGquxmu2MnbYWRgTuTDJssfHpSewitrRHJri8Q23KBAG3tKS8pHq32j9ZhVvjlOXR05yoDNcLGSd3OSggdmzF5TfW2e4141c5PZ8XJ8o0gzhTY7LG0sgG4G1uaT0QB2Bd9TXV3UTDYOzIm3L+kkszfVG5PAX7TUirFy9NaY8NhljUIihVUWVVFgANwAFZKUrCq91ywgw+kYMSMlmHMyd5soJ9sZ/d1raUTI13+U3B7eBLDejqwPVe6f5vhUfxsu2obdtAP74DfjXs6FYybnJfpWzT4Rj5J5+P1JD84B3SXP16sCqa1dxXNaVwzcH24T3OLj4irlrh1se3OrjfBSlK5NFYMdNsRu3mozewE1nrX0hDtxSL5yMvtUig4uqH/A4X/wCvF/LU1HuUkFpMMnAiX2lsOv3Ma7WpE+1o/Cn9RGviihT8VNcvlBSz4V+AaRfbzT/dGa6Mp4otX7Slc2ilKUCsGLwMcq7MsaOvU6hh7DWelBFcdyb4V805yI+g1x7r7QHhauJiOS+VfyWIRux1ZPtKW+6rFpWplYz2xU+K1Bxg3xRyeq6H+YFrNq9ofE4bGYfnIWiRpGUkMmyTzMrWIRyDfZvu+jVpVxdYR85gz1Yr74J1HxarcrVk00tfNIPBgJpInKONizLYEBpEVrE7jYkXqqsPr5jeONf/AAPxjNW3rgt8HJfg0Te7NE34V2ZcBG3lRo3eqn7xU4opiPXrF/2t/dwx/wClXptdcUd+Lk8FgH/StVvNoDDHfh4T+7j/ANK8/wD85hf7LB/dR/8AbW+/H0x232qF9ccQR0sZKO5ok+KoDW5qlrHNJjoEOKlkVnIZWlLgqI5GzF+sCrWTQmHG6CEd0aD8K1NJwgS4ZVAW0jvYADJYJV4dripcpeI1JZ8uJykzbOjpiD+j8fnEy7jUL0dqBjXUFYkjVgGBd1XJhcZJtH4VLeVI/wDp0g63jH2wfwqY6NHzMf7NP4RTus4NSq6wvJLM35XEovZGjOfeYr91d3AclmDTOTnJj+sew92MKPbepjSs3K1ZJGrgNFxQLswxJGOpFVfbYZ1tUpWVKUpQKUpQcLXcf1Gb1V/jWoPM9o0zv83H/LSplr/LbAyKN7lEHeWBH3VBtJyAEgbgxAt1KbC3gBXs/TRjNxYpLY7Bkf2lPuNXtVDaLG3pPCL1TBvdIH+ar5rn+ov5J0+ClKV53QpSlBCNSn5v5ThTvw+KlUD9XI3PRn2SW8K2desJt4Qt+idZPq5o/wBh2PhXN1hf5HpaObdFjIxEx4CaG5Q+KEipUdmRCrC6spUjrDCxHsNdeZtn5bOhsXzsET9aC/eBZviDW7UR1HxJiaXByG7RMSp85csx3gq/1z1VLq52arRSlKgUpSgUpSgVwtbCAMOxBOzi4Tl2kr/mru1wNeBbCMwv0HR8sj0WHHhVnIy6xQ7eEnUbzDJbvCkj4gV1sPMHVWG5gGHcRcVrFge0H4j/APKxaut/V0U747wnvhYx38dm/jVqR0qUpWVK5eKN8SnoQueG93jUfBX+NdSuTzl5JW7VjHci7R+1Iw8Ks5EY5Tn/AKoq+dMvsCSN94FTfBLaNB1Io+AqueUXEbXMRjizt7AqD+ZVlotgB1ZVvOaZxftKUrm0UpSgUpSgUpXmRwoJJsALkngBvNBDte8d85DHwjviG716MXtkI9tQLG4jLu/CunpvShld5OMrBgPNiW4hHiLv4oaiulscFUkncCT4V9Hozsw3XHO+dO3yZ4QzaT296xIT42/1eP2VdlQPkh0CYcIZnFpJztdygn8SR3KtTyvD1LvJ0xmoUpSsNFKUoI5r9q98swbouUiWljPEOmYtUd1I1o56IB8pF6Lr1MuRH++yrFqntfdEto7F/K4QeYlPzgH0SPpeH8J9E126eU4rGUS/WHDsjJi4fLi8sedELk369m5+qzdQqVaPxyzRrIhyYX7usHtByqFavazrIo6QzAtWzgsT8hl/+JKwGW6FzuHqHh7OA2r1OnYY5bTSlfisCLg3BzBFftcGylKUClKUCuXrPhucwky9cZ+Gf4V1K8TxbSsp3MCPaLVYI9oPHbeHhY7zGl+8KAfjetnRM2xiJY+EgE69psI5R4EI37yohoDSBjRo23xyOn2tofBq6s+OJ2JI85Ym21UfTW1pI/rLe3pBa9GXT8bjlMvKa0rXwOOSaNZI22lYXB/16j2VsV5nVjxE4RWZtygse4C5qPT4rYQBvKzZvWYlm+0SPCtvT+kALITkLSyeqp6C/WcDwV6gmktOFyTevR0On3XbGd01sfP8o0lAm8Axj35bn4R1b1U9yfx8/pLbtkm03uIFH25DVw1jrfyMOClKVybKUpQKUpQKiWvemwqGEHIgNLY2OwTZYweDSEW7FDHhXc05plcPHtGxc32VJsCQLksfooozZuA7bA0vpvThkcsWJuxa5yLsci5HDIAKv0VAG8tfr0sO6s5XUeMfj7kkkXJubZDwHADcBwAFczQ2jWx2NjgXydoM56gMx7AC3go41zMfpAkhVzZslH3k9SgZk1dHJVqb8jw/OyD56UXzFiFNjmOBY2JHABRwr0dXqeNRzxx3U2w8CoioosqqFA6gBYD2VkpSvE7FKUoFKUoFael9FJiImikFww9h4Ef77K3KUHzrpjBTaIxBRr8wTkc7Jc5W9A8DwNwd1S/Qut6SJsvZlIsQcwQd4I4irE1l1aixsJjkAvY7LWva+8EcVPEfcQCPnrWTVfE6Llays0Qz2Rc7K+ch+knxG42316cOp41eHLLFcmg9YPk/RZi+GJ6LnNoSTkrnil9ze2x3zdHBAIIIOYIzBFfN+g9dL2Ibs9u8EHIgjeDkasDVfXTm7Klih3wk2GfGF2PRP6tjY8DuFTPpy/li1MvirRpWpo7Ssc63ja9jZlIKsh811OanvrbrztlKUoFKUoKk1uX5NpCUbllAlXv3N949laSabIOTVJ+WHQ5fDLiEHShOdt+wd/4+JFU1/Sp6693T6smOq4Z43fha+h9ZTGxaJ0UsbvFIdmN2O90b8254g5E53Gd5HiNd7JfZijNs2eaNwO5YiWf4d4qhDpc9dYm0weuueUwt2sysWLpzWwPdVYlSdpmbJpG3bRAyAAyCjcO25MbxWl8jnUaOkr8a/cNIZpEiW7FjmBvsN48cl72FbnUkmozrd3V0cjWjCIZJ2GbEIO83kf4uB9WrHrm6uaJ+TYaOLiq9Iji7dJz7xNdKvJld3bvJqFKUrKlKUoFc/TGmkw6FnIvYkC4GQ3kk5KouLsesbyQDyNZ9fIMIvlBmI6IHSv6ouNrPjcKOLA5VS2set8uKclyQt7hb3zF7FjYbTC+WQAv0QM77xx2lunW1r1vbEu3SOybcCNoA3UWOaxg5hTmT0mzsFh2O0lmBmzMbKo3sTwFac2PZm2IhtyH2L1ljuAFWNybclRmIxGKvzZzJNwZR5qcUi62yLcLDM9rlJNRjW75bPJRyemRvleJAKg9EfRcqcgvXGpGZ+kw6hndFeYogoCqAFAAAAsABkAANwtXqvPbtuTRSlKilKUoFKUoFKUoFaOltDRYmPYlW43gjJlPWrcD/ALNb1KCgdeuSB4C00BsN+2osn7xR+TPpC69YWoENKTYdtidCp6+BHWDuYdor67IqH6y8meGxSnZVYycyuztRk9ZTLZPpKR410mX+mdKj0Dr8yFTtFtkWDBtmRR1B7G6+gwZewb6tLV3lKSWyv0z1oNmTxhudrvjLdwqpNaOSCfDEvHdF67l4/CQC6fXA76iE8uJw+UyG3AnMHuYZGrl580n0+u8FpGOYXjdWtvscwephvU9hrZr5a0TylSxkXctbIc7diB1LICJFHYGAqf6F5ajYCS5H1ZR/kceJc1zaXNSobo7lSwkm+RFPrBfhKE+F6kMOn4GFxIAOtgVHvEW+NQbWNwiyxtG4urKVPjXyjr1oGTR+KeI32do7B4W32HgQR2EV9XQ4+N/JkRvVZT9xqJcpWoyaQw5IHzqjK1rsBmLE/SGdu8jjlrG/CV8stjmPGsZxDddbmldCSQOVYXFyAwvY23gjeD2H/wA1o82eo+ylthJHrn266ujkI1KLOcZMuSnoX4tvX2X2u/Y6jUL5O+TqTHzrtdGJbM5O4Dhe+8ngvHjYA19NYNYMLEsaskaILC7KO8kk5km5J4kmm9GnQpXMbWbDcJ0c9UZ50+yO5rlaS5Q8NDvJ/eFIvsyESexTWVSivMkgUEsQAMySbAd5qqNMctqLcRkfUUn/ABJQtv7tqgOnOVeaU5Ns9RJ5xh3Mw2UPaiLRdL10zr1hsOu0XB6iTsqfVNiX+oGqstZ+VySW6Q9FetgPhHnfvckegKqnE6feR79J3biSWZvE5mt7R+rmLxDBdkoTuUKWkI7I16XibDtreM2lunvSOmrsXkcszZksSzHvJr1ozQeJxjqqI6htyqLyOOtVysvpGwHXVlapchxBD4g83x6WzJMe4ZxxfbPdVr6G1fgwq7MEYW/lNmXc9bOc2PfVtkZ5QjUbkiiwyh8Qqs2TCO+0oI3GVvzrDqyUcAd9WRSlYt2smilKVFKUpQKUpQKUpQKUpQKUpQKUpQLVH9K6i4We94+bY72ist/WWxRvFTUgpVls4SzandPcgytcw7Dd14G+AaNvYtQHS/JBioLkCVQPOQsP7yHbHttX1BStd2+YmtcV8ftoLGJktnt5jo592+18K8JjsZAb7EsZ6wrofatq+t8boeCb8rDFJ66K3xIrjT8nWCbyYmj/AGUkqfANs/Cn4/a7yfN0fKPjFttSFrcJNmT+aGrPHylyfSw+Ff1sPh/wQVe2J5JoG8mecetzMg+1Hf41y5+RRDunjPr4WI/EEU1j7/pN30qeDlPUXvo7BXO8iEKT4qwrK/KjERb+jMH4xsR/HVivyG9UmEPfhrfc1eRyGnz8J/y5/wC6tePZv6VdLyjD6GAwK92HjP8AHtVrNyjYj6Ahj/Zw4eO3cVjB+NXFDyIW3z4cerhUP3tXQw3I3GvlYl/3cUEf+U1m69m78RQeI1pxuIyaSeQdW1I49lyKwpofFtnzbqOtrRj7Vq+l8PyW4RfLbESetMwHsj2a6uC1JwUWaYSG/Wyh2957mp+K7yfMWjtRMRObA7R6og85/wAMEDxNTXQvIRM9jIhA65nWMe5HtN4EivoFIwBYAAdQyHsr1TunxDzear/QPI5hoANti3WsQ5lT3sCZG9+pro7REOHXZhiSNeIQAX7Sd5Paa26VLlbySSFKUqKUpSgUpSgUpSgUpSgUpSgUpSgUpSgUpSgUpSgUpSgUpSgUpSgUpSgUpSgUpSgUpSgUpSgUpSgUpSgUpSgUpSgUpSg//9k="/>
          <p:cNvSpPr>
            <a:spLocks noChangeAspect="1" noChangeArrowheads="1"/>
          </p:cNvSpPr>
          <p:nvPr/>
        </p:nvSpPr>
        <p:spPr bwMode="auto">
          <a:xfrm>
            <a:off x="77788" y="-636588"/>
            <a:ext cx="1924050" cy="1257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8" name="AutoShape 6" descr="data:image/jpg;base64,/9j/4AAQSkZJRgABAQAAAQABAAD/2wCEAAkGBhQSERUUEhIUFRQWFBgUGBgUGBQVGBcWFBcVFxYYGBcYGyYeGBsjGRYXIS8gJScpLCwsGB4yNTAqNSgrLCkBCQoKDgwOGg8PGiwkHyQsLCwsLCwsLCksLCwsKSwsKSksLCwsLCksKSwsKSwsKSwsKSwpKSwsLCwpKSksKSwsLP/AABEIALUBFgMBIgACEQEDEQH/xAAcAAEAAgMBAQEAAAAAAAAAAAAABgcDBAUCCAH/xABPEAACAQICBQcHBwgIBQUBAAABAgMAEQQhBQYSMUEHEyJRYXGBMlJicpGSoRQjQoKiscEzQ1Njc4OysxUkVJOjwtHwNJTD0uElVWR08Rb/xAAZAQEBAQEBAQAAAAAAAAAAAAAAAQIDBAX/xAAmEQEBAAIBBAIBBAMAAAAAAAAAAQIRMQMSIVFBYSIEEzKhcYGR/9oADAMBAAIRAxEAPwC8aUpQKUpQKUpQKUpQKUpQKUrUxul4Yfys0cfrsqnwBNzQbdK4MmukH5sTS/s4nt7zBV+NYX1onP5PAyd8siR/w7da7b6TcSSlRj+ktIN5MOGT1jJJ92zXh49JNvnhQejCcvF2NXsptKqVD3wuN+lpEL3Jh1+9awnCT/8Aux8Dhv8Atqdv3DabUqGJgMSfJ0ox/wCWb/JWT5Hj/o47a74oD9yVez7htL6VEtrSafnIH9eJh/C4oNP49PLw0EnqO8Z+Ian7dTuiW0qKrryV/LYOdO1NiQfxBvhW7htd8G5sZxGeqYNCf8QAHwNS42cxdx3aV4jlDAFSCDuINwfEV7rKlKUoFKUoFKUoFKUoFKUoFKUoFKUoFKUoFK09JaWjgAMjWLGyqAWdz1IgzY91cs/KsTvJwsR4LstOw9Js1i7lue0VdDpaR03DBYSSAMdyC7O3qot2bwFc46XxMv5DDiNfPxJsfCJDf2svdWnjMfg9HXAXamYXKr05n9KR2NwPSdh2X3VGMTrVjcYxSAMg8zD3LAenMQNnw2O81qYs2pNpGBUF8dj2AP0A4gU9gVLO/dc1xTrJgIP+HwrSHztgRg97S2c+6a8aN5NpmO1K6RE5m15ZD6zk7/FqkeD5PMInlq8p65GNvdWy+0Vrcnz/AMTzfhEsTyiy3skeHj6gduZvvQfA1jGkdJTeScVY/o4khX3ig/iqzsHo2KIWiijjHoKq/cK2az3T0ur7VUdUdIzeWZx+0xT/AHLI33VzNLclsscTSTYiJVHbJIxJ3BRsjaYncKuio6cL8qcTPnGt+ZU7rbjKR1tw6lt5xpLs1pU+hOTxQA86c4beS1tgeA3n/YrYx2peHIIGGjTtQMp8CDVtnRY6q1Z9Ag8K9GOWHGk8qOw3J27z82ksah8k53o9LzNpUOZ4Gwvu32vIl5GsYvCA2/RybJP1mj2vjU20hq0rAgiuzqrpZ2DQTG80YBDHfJGcg/rA9Fu2x+lXPqYyecSW8VXMWoWPi8mKb93iQP8AqrWcJpSL+3jvtiB8RJVwUrn3fUa0qRdd8VHlKIm7Jonhb2ggfYrcXW3DyC0+FZb8Yiko9h2G9gNWa6AixAI6jmK5OM1RwknlYdAetBzZ9qWNanU0liF4LR+Fka+CxJik82NnhfxjOyW8QRXRTTWkMN5YTEoPOHNv76DZPinjTSvJcjD5mXtCTAOt+xgLr32Jriti8bgCFmUyR3sBKxYHsjnzZT6L7XcK6d0y+/6qa0mWjNe8NKQjloJDlszWUE9SuCUbuvfsqR1X0Aw2ORtkdIAbcbgB1vu2hmGU8GBKnrvlWvB8rwJ+YfnIh+ZlJK29A+VH4XX0axelv+K79rJpXD1e1uhxfRF45gLtFJYNbiVO517Ru4gbq7lcrNctFKUqBSlKBSlKBSlKBSlKBXHxmmGdzFhQGdTZ5GvzUR6jby39AeJXjjnxTYpjHCxSFSVklU2ZyMmjiPAA5NJw3Lncrmhx+HgliwiWV2RmWNB5KJvJ6rnr3m/bTgfujtBrGxkYmSZhZpZLFiOocEX0VAFc3XTWM4aMLGQJZL2JAOwottPY5E5gAHK5ucgRUlqBa8aO28fhNsfNSlYj1XEhLL9ZW+B6q0NXVbUk4gc/iCwjc7YUk7ct/pu++x9pHULXsPCYNIlCRoqKNwUAD4VlUV+1LbU0UpSopSlKDQ0sdoLEN8p2T2RgXkPu9G/WwraIVRc2AA7gAPuAFasHSxDtwjURD1ms7/Ax+yo5yk6ScQphoheXEvsWG8oLbQ7iSqnsLUEW09rrNjJuZwok5rMKsW0HlA3uxXMJ1C4Fs232GpNoXSOFHPRwyx26RMbI/ftorNtDLO4NWVqpqtHgoQqgNI1jJJxZvwUcB+JNdytb+BFNUNaVx0RuAsyWDqNxvudfROfccuon1pqHmSuJUZwnaa30ojlKtuPRuw7VWtPWHQwwmITHwLZdrZxCLkCjkBnAHgT2gHrqUTRBhY5gjwIP/irjfhLG4rXFxmDnX7XI1VkPycRsbtCzQH90xVD4psHxrr1hSlKUCsc8CupV1DKRYhgCCO0HfWSlBWutOrDYKRcRhiVUNlvPNs3A+dG24g/6ESTDSiaJJALB1DW32J3jwNx4Vua4OPkcqkbTOBGije0jEbAUcTfPwJ4VraJwHM4eOM2JRLEjdtElmt2bRNdsctppw9LavK5DLdXU7SspKsrDcQRmD21vaE1xZGEONIBJsk1gFc7gJOCN2+SfRNgdjTU5jgldQCyRsw2r2JVSRexvbKuLgMXBpHCiVALMNl0NiUe3SRuvsPEEHsrpdZeMmfM8xYdKr/QOsT4J1w+JYnDsQscrG5iJyCOTvj4Bj5OQOVtmwK8+WNxuq1LspSlZUpSlApSlArjaTnM0hw8ZIUAGd1NiqtuiUjc7DMneq572U1uaY0jzMRYDackJGu7bkc2Re65zPAAnhWLROA5qMKTtOSXd+LyNmzeJ3DgABwqwc7WjWCPRuEMmyLgCOKMZAtboqANygC5twFVRqhpDELj4dIYraMc8zQGRiLFnWxt1KLjsGyQN1dTWpn0rpZcNGfmoiY7jMC2cz+0EfUHXVj6d1SjmwJwqKFVVHN+iyeST35gn0jWbN+Vnjw7taukdHJPGUkFwSCCMirDNWU8GB3GojqbreRbC4zoyoebV3y2yMgjnhJwB3NlbPKpvetI50eOkhynG0o3TIMrfrEGaH0hdePR3V0YZlcBlYMp3FSCD3Eb6XrTl0RGSWW8bnMtEShJ62A6LfWBqDfpXPEU67pEkH6xdhveTL7Nfv9ISDy4H742SQfEq32aDfpWiNMx5bRZL+ejpwvvZbfGvOJ0tHzbFJEY7DFQGBJNjawGZzoP3RGce357NJ4MxK/Z2a4ejsN8o0nNOc1wyrh4/2hG1IR2jaI8akeFi2I1XzVVevyQB41ytTI/6qsh8qZ3nbvldmH2dkeFFd2lKURjxECurIwurAqQeIIsR7K5egbiERsbtEWhJO882bKfFNg+NdiufFHszy9TCOT61mQ/CNKsGtovoYrEJwcRTjvZWib+Svtrs1xMU4jxUUrGyGKSJmO4NtRul+A3SVvppWM+SS3qq7bvVBpRuUrV+W33I/jZfvN/hXlsQ581fax/D8aaG4TXPm0sN0K84eu9ox3vY37lDHsFY5IA3lkv2NmPdFl+Fe7VqYptpx4M7fOSttyWIBtZUB3iNbnZvxJJY8TbIZ2Nemrk6f1hiwke3KczcIi223I4KOziTkOJrc8I5HKNpkQYJ1B6coMSDjn5Z7gt/aOuq51bXFaJaDETKfkuKW7AZ9C5Kkjg4Uhx1gkcTaVav6Cl0vivlOKFsOhtsi+yQDfmUvvW/ltx3ZblsrWDQMeLw7wOBZh0TbyGHksO4/C441zz5ax4RjSuDSVCDZlYXB3gqwyI6wQR4Gs2oem2BOCma7xrtQsTm8QsNkk72S4HapHEGo9qbiHWOTCTZS4Vig7YyTbwVrj1SlfmmA0brNF+UiYSL2kb1PYy3U9jGvV2/uYfbnxVrUrV0VpJMRDHNGejIgcdYuNx7Qcj2g1tV43QpSlApSlBxJjzuLt9DDrf99MD8Vi/nVk1h0n8nws0w3oh2e1z0UHi5WsGrbbcTS/ppZJfqlysf+GqCuLynYrZw8aefLtH1YkZ/49ita+EanJHoHYjkxDZs7c2Cd5C2Lnxa3umrDrl6s4HmcJCnERqT6zdJviTXUqVUc1r1OTFgstlmta5HRcea44jt4du6ojo/WjFYF+ZnUyKuWxIbOo/VyG4ZeoNcdTDdVo1paU0PFiE2ZUDDgdzKetWGYqy+0/w0NEa2YbE2VJNmQ/m5OhJ4KfKHapI7a7Qqt9N8nUqXMNpk37DbIce3ot35Hsrj4bT+LwrbAllQj83OC48Fk6dvVYCtdu+KndrlcNKr3B8p7jKaBW9KF9k+5Jl9uu3heUPCP5TPGf1kbge8oK/GsXGxZZUmryUG+wrSwmn8PL+TxEL+rIhO+24G++t0mihrmR6uwLfYj2L/AKN5EHgEYAeFdItXm9VNtRdFqNzzeM05/ic16GBHny/3j1sE1+E0NsHyFb32pD+9lt7A1q9YbCJHfYUC+85km17XJzO8+2su1X5tU0betqvDGv2ubjNP4eL8piIUPU0iA+y96o3ya8mo5iuUHCLud5P2cbke8wC/GuJjeVH9Fh/GVwPsxhv4hWpETsmtPSWmIsOu1NKkY4bZsT6o3t3AGquxmu2MnbYWRgTuTDJssfHpSewitrRHJri8Q23KBAG3tKS8pHq32j9ZhVvjlOXR05yoDNcLGSd3OSggdmzF5TfW2e4141c5PZ8XJ8o0gzhTY7LG0sgG4G1uaT0QB2Bd9TXV3UTDYOzIm3L+kkszfVG5PAX7TUirFy9NaY8NhljUIihVUWVVFgANwAFZKUrCq91ywgw+kYMSMlmHMyd5soJ9sZ/d1raUTI13+U3B7eBLDejqwPVe6f5vhUfxsu2obdtAP74DfjXs6FYybnJfpWzT4Rj5J5+P1JD84B3SXP16sCqa1dxXNaVwzcH24T3OLj4irlrh1se3OrjfBSlK5NFYMdNsRu3mozewE1nrX0hDtxSL5yMvtUig4uqH/A4X/wCvF/LU1HuUkFpMMnAiX2lsOv3Ma7WpE+1o/Cn9RGviihT8VNcvlBSz4V+AaRfbzT/dGa6Mp4otX7Slc2ilKUCsGLwMcq7MsaOvU6hh7DWelBFcdyb4V805yI+g1x7r7QHhauJiOS+VfyWIRux1ZPtKW+6rFpWplYz2xU+K1Bxg3xRyeq6H+YFrNq9ofE4bGYfnIWiRpGUkMmyTzMrWIRyDfZvu+jVpVxdYR85gz1Yr74J1HxarcrVk00tfNIPBgJpInKONizLYEBpEVrE7jYkXqqsPr5jeONf/AAPxjNW3rgt8HJfg0Te7NE34V2ZcBG3lRo3eqn7xU4opiPXrF/2t/dwx/wClXptdcUd+Lk8FgH/StVvNoDDHfh4T+7j/ANK8/wD85hf7LB/dR/8AbW+/H0x232qF9ccQR0sZKO5ok+KoDW5qlrHNJjoEOKlkVnIZWlLgqI5GzF+sCrWTQmHG6CEd0aD8K1NJwgS4ZVAW0jvYADJYJV4dripcpeI1JZ8uJykzbOjpiD+j8fnEy7jUL0dqBjXUFYkjVgGBd1XJhcZJtH4VLeVI/wDp0g63jH2wfwqY6NHzMf7NP4RTus4NSq6wvJLM35XEovZGjOfeYr91d3AclmDTOTnJj+sew92MKPbepjSs3K1ZJGrgNFxQLswxJGOpFVfbYZ1tUpWVKUpQKUpQcLXcf1Gb1V/jWoPM9o0zv83H/LSplr/LbAyKN7lEHeWBH3VBtJyAEgbgxAt1KbC3gBXs/TRjNxYpLY7Bkf2lPuNXtVDaLG3pPCL1TBvdIH+ar5rn+ov5J0+ClKV53QpSlBCNSn5v5ThTvw+KlUD9XI3PRn2SW8K2desJt4Qt+idZPq5o/wBh2PhXN1hf5HpaObdFjIxEx4CaG5Q+KEipUdmRCrC6spUjrDCxHsNdeZtn5bOhsXzsET9aC/eBZviDW7UR1HxJiaXByG7RMSp85csx3gq/1z1VLq52arRSlKgUpSgUpSgVwtbCAMOxBOzi4Tl2kr/mru1wNeBbCMwv0HR8sj0WHHhVnIy6xQ7eEnUbzDJbvCkj4gV1sPMHVWG5gGHcRcVrFge0H4j/APKxaut/V0U747wnvhYx38dm/jVqR0qUpWVK5eKN8SnoQueG93jUfBX+NdSuTzl5JW7VjHci7R+1Iw8Ks5EY5Tn/AKoq+dMvsCSN94FTfBLaNB1Io+AqueUXEbXMRjizt7AqD+ZVlotgB1ZVvOaZxftKUrm0UpSgUpSgUpXmRwoJJsALkngBvNBDte8d85DHwjviG716MXtkI9tQLG4jLu/CunpvShld5OMrBgPNiW4hHiLv4oaiulscFUkncCT4V9Hozsw3XHO+dO3yZ4QzaT296xIT42/1eP2VdlQPkh0CYcIZnFpJztdygn8SR3KtTyvD1LvJ0xmoUpSsNFKUoI5r9q98swbouUiWljPEOmYtUd1I1o56IB8pF6Lr1MuRH++yrFqntfdEto7F/K4QeYlPzgH0SPpeH8J9E126eU4rGUS/WHDsjJi4fLi8sedELk369m5+qzdQqVaPxyzRrIhyYX7usHtByqFavazrIo6QzAtWzgsT8hl/+JKwGW6FzuHqHh7OA2r1OnYY5bTSlfisCLg3BzBFftcGylKUClKUCuXrPhucwky9cZ+Gf4V1K8TxbSsp3MCPaLVYI9oPHbeHhY7zGl+8KAfjetnRM2xiJY+EgE69psI5R4EI37yohoDSBjRo23xyOn2tofBq6s+OJ2JI85Ym21UfTW1pI/rLe3pBa9GXT8bjlMvKa0rXwOOSaNZI22lYXB/16j2VsV5nVjxE4RWZtygse4C5qPT4rYQBvKzZvWYlm+0SPCtvT+kALITkLSyeqp6C/WcDwV6gmktOFyTevR0On3XbGd01sfP8o0lAm8Axj35bn4R1b1U9yfx8/pLbtkm03uIFH25DVw1jrfyMOClKVybKUpQKUpQKiWvemwqGEHIgNLY2OwTZYweDSEW7FDHhXc05plcPHtGxc32VJsCQLksfooozZuA7bA0vpvThkcsWJuxa5yLsci5HDIAKv0VAG8tfr0sO6s5XUeMfj7kkkXJubZDwHADcBwAFczQ2jWx2NjgXydoM56gMx7AC3go41zMfpAkhVzZslH3k9SgZk1dHJVqb8jw/OyD56UXzFiFNjmOBY2JHABRwr0dXqeNRzxx3U2w8CoioosqqFA6gBYD2VkpSvE7FKUoFKUoFael9FJiImikFww9h4Ef77K3KUHzrpjBTaIxBRr8wTkc7Jc5W9A8DwNwd1S/Qut6SJsvZlIsQcwQd4I4irE1l1aixsJjkAvY7LWva+8EcVPEfcQCPnrWTVfE6Llays0Qz2Rc7K+ch+knxG42316cOp41eHLLFcmg9YPk/RZi+GJ6LnNoSTkrnil9ze2x3zdHBAIIIOYIzBFfN+g9dL2Ibs9u8EHIgjeDkasDVfXTm7Klih3wk2GfGF2PRP6tjY8DuFTPpy/li1MvirRpWpo7Ssc63ja9jZlIKsh811OanvrbrztlKUoFKUoKk1uX5NpCUbllAlXv3N949laSabIOTVJ+WHQ5fDLiEHShOdt+wd/4+JFU1/Sp6693T6smOq4Z43fha+h9ZTGxaJ0UsbvFIdmN2O90b8254g5E53Gd5HiNd7JfZijNs2eaNwO5YiWf4d4qhDpc9dYm0weuueUwt2sysWLpzWwPdVYlSdpmbJpG3bRAyAAyCjcO25MbxWl8jnUaOkr8a/cNIZpEiW7FjmBvsN48cl72FbnUkmozrd3V0cjWjCIZJ2GbEIO83kf4uB9WrHrm6uaJ+TYaOLiq9Iji7dJz7xNdKvJld3bvJqFKUrKlKUoFc/TGmkw6FnIvYkC4GQ3kk5KouLsesbyQDyNZ9fIMIvlBmI6IHSv6ouNrPjcKOLA5VS2set8uKclyQt7hb3zF7FjYbTC+WQAv0QM77xx2lunW1r1vbEu3SOybcCNoA3UWOaxg5hTmT0mzsFh2O0lmBmzMbKo3sTwFac2PZm2IhtyH2L1ljuAFWNybclRmIxGKvzZzJNwZR5qcUi62yLcLDM9rlJNRjW75bPJRyemRvleJAKg9EfRcqcgvXGpGZ+kw6hndFeYogoCqAFAAAAsABkAANwtXqvPbtuTRSlKilKUoFKUoFKUoFaOltDRYmPYlW43gjJlPWrcD/ALNb1KCgdeuSB4C00BsN+2osn7xR+TPpC69YWoENKTYdtidCp6+BHWDuYdor67IqH6y8meGxSnZVYycyuztRk9ZTLZPpKR410mX+mdKj0Dr8yFTtFtkWDBtmRR1B7G6+gwZewb6tLV3lKSWyv0z1oNmTxhudrvjLdwqpNaOSCfDEvHdF67l4/CQC6fXA76iE8uJw+UyG3AnMHuYZGrl580n0+u8FpGOYXjdWtvscwephvU9hrZr5a0TylSxkXctbIc7diB1LICJFHYGAqf6F5ajYCS5H1ZR/kceJc1zaXNSobo7lSwkm+RFPrBfhKE+F6kMOn4GFxIAOtgVHvEW+NQbWNwiyxtG4urKVPjXyjr1oGTR+KeI32do7B4W32HgQR2EV9XQ4+N/JkRvVZT9xqJcpWoyaQw5IHzqjK1rsBmLE/SGdu8jjlrG/CV8stjmPGsZxDddbmldCSQOVYXFyAwvY23gjeD2H/wA1o82eo+ylthJHrn266ujkI1KLOcZMuSnoX4tvX2X2u/Y6jUL5O+TqTHzrtdGJbM5O4Dhe+8ngvHjYA19NYNYMLEsaskaILC7KO8kk5km5J4kmm9GnQpXMbWbDcJ0c9UZ50+yO5rlaS5Q8NDvJ/eFIvsyESexTWVSivMkgUEsQAMySbAd5qqNMctqLcRkfUUn/ABJQtv7tqgOnOVeaU5Ns9RJ5xh3Mw2UPaiLRdL10zr1hsOu0XB6iTsqfVNiX+oGqstZ+VySW6Q9FetgPhHnfvckegKqnE6feR79J3biSWZvE5mt7R+rmLxDBdkoTuUKWkI7I16XibDtreM2lunvSOmrsXkcszZksSzHvJr1ozQeJxjqqI6htyqLyOOtVysvpGwHXVlapchxBD4g83x6WzJMe4ZxxfbPdVr6G1fgwq7MEYW/lNmXc9bOc2PfVtkZ5QjUbkiiwyh8Qqs2TCO+0oI3GVvzrDqyUcAd9WRSlYt2smilKVFKUpQKUpQKUpQKUpQKUpQKUpQLVH9K6i4We94+bY72ist/WWxRvFTUgpVls4SzandPcgytcw7Dd14G+AaNvYtQHS/JBioLkCVQPOQsP7yHbHttX1BStd2+YmtcV8ftoLGJktnt5jo592+18K8JjsZAb7EsZ6wrofatq+t8boeCb8rDFJ66K3xIrjT8nWCbyYmj/AGUkqfANs/Cn4/a7yfN0fKPjFttSFrcJNmT+aGrPHylyfSw+Ff1sPh/wQVe2J5JoG8mecetzMg+1Hf41y5+RRDunjPr4WI/EEU1j7/pN30qeDlPUXvo7BXO8iEKT4qwrK/KjERb+jMH4xsR/HVivyG9UmEPfhrfc1eRyGnz8J/y5/wC6tePZv6VdLyjD6GAwK92HjP8AHtVrNyjYj6Ahj/Zw4eO3cVjB+NXFDyIW3z4cerhUP3tXQw3I3GvlYl/3cUEf+U1m69m78RQeI1pxuIyaSeQdW1I49lyKwpofFtnzbqOtrRj7Vq+l8PyW4RfLbESetMwHsj2a6uC1JwUWaYSG/Wyh2957mp+K7yfMWjtRMRObA7R6og85/wAMEDxNTXQvIRM9jIhA65nWMe5HtN4EivoFIwBYAAdQyHsr1TunxDzear/QPI5hoANti3WsQ5lT3sCZG9+pro7REOHXZhiSNeIQAX7Sd5Paa26VLlbySSFKUqKUpSgUpSgUpSgUpSgUpSgUpSgUpSgUpSgUpSgUpSgUpSgUpSgUpSgUpSgUpSgUpSgUpSgUpSgUpSgUpSgUpSgUpSg//9k="/>
          <p:cNvSpPr>
            <a:spLocks noChangeAspect="1" noChangeArrowheads="1"/>
          </p:cNvSpPr>
          <p:nvPr/>
        </p:nvSpPr>
        <p:spPr bwMode="auto">
          <a:xfrm>
            <a:off x="77788" y="-636588"/>
            <a:ext cx="1924050" cy="1257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0" name="AutoShape 8" descr="data:image/jpg;base64,/9j/4AAQSkZJRgABAQAAAQABAAD/2wCEAAkGBhQSERUUEhIUFRQWFBgUGBgUGBQVGBcWFBcVFxYYGBcYGyYeGBsjGRYXIS8gJScpLCwsGB4yNTAqNSgrLCkBCQoKDgwOGg8PGiwkHyQsLCwsLCwsLCksLCwsKSwsKSksLCwsLCksKSwsKSwsKSwsKSwpKSwsLCwpKSksKSwsLP/AABEIALUBFgMBIgACEQEDEQH/xAAcAAEAAgMBAQEAAAAAAAAAAAAABgcDBAUCCAH/xABPEAACAQICBQcHBwgIBQUBAAABAgMAEQQhBQYSMUEHEyJRYXGBMlJicpGSoRQjQoKiscEzQ1Njc4OysxUkVJOjwtHwNJTD0uElVWR08Rb/xAAZAQEBAQEBAQAAAAAAAAAAAAAAAQIDBAX/xAAmEQEBAAIBBAIBBAMAAAAAAAAAAQIRMQMSIVFBYSIEEzKhcYGR/9oADAMBAAIRAxEAPwC8aUpQKUpQKUpQKUpQKUpQKUrUxul4Yfys0cfrsqnwBNzQbdK4MmukH5sTS/s4nt7zBV+NYX1onP5PAyd8siR/w7da7b6TcSSlRj+ktIN5MOGT1jJJ92zXh49JNvnhQejCcvF2NXsptKqVD3wuN+lpEL3Jh1+9awnCT/8Aux8Dhv8Atqdv3DabUqGJgMSfJ0ox/wCWb/JWT5Hj/o47a74oD9yVez7htL6VEtrSafnIH9eJh/C4oNP49PLw0EnqO8Z+Ian7dTuiW0qKrryV/LYOdO1NiQfxBvhW7htd8G5sZxGeqYNCf8QAHwNS42cxdx3aV4jlDAFSCDuINwfEV7rKlKUoFKUoFKUoFKUoFKUoFKUoFKUoFKUoFK09JaWjgAMjWLGyqAWdz1IgzY91cs/KsTvJwsR4LstOw9Js1i7lue0VdDpaR03DBYSSAMdyC7O3qot2bwFc46XxMv5DDiNfPxJsfCJDf2svdWnjMfg9HXAXamYXKr05n9KR2NwPSdh2X3VGMTrVjcYxSAMg8zD3LAenMQNnw2O81qYs2pNpGBUF8dj2AP0A4gU9gVLO/dc1xTrJgIP+HwrSHztgRg97S2c+6a8aN5NpmO1K6RE5m15ZD6zk7/FqkeD5PMInlq8p65GNvdWy+0Vrcnz/AMTzfhEsTyiy3skeHj6gduZvvQfA1jGkdJTeScVY/o4khX3ig/iqzsHo2KIWiijjHoKq/cK2az3T0ur7VUdUdIzeWZx+0xT/AHLI33VzNLclsscTSTYiJVHbJIxJ3BRsjaYncKuio6cL8qcTPnGt+ZU7rbjKR1tw6lt5xpLs1pU+hOTxQA86c4beS1tgeA3n/YrYx2peHIIGGjTtQMp8CDVtnRY6q1Z9Ag8K9GOWHGk8qOw3J27z82ksah8k53o9LzNpUOZ4Gwvu32vIl5GsYvCA2/RybJP1mj2vjU20hq0rAgiuzqrpZ2DQTG80YBDHfJGcg/rA9Fu2x+lXPqYyecSW8VXMWoWPi8mKb93iQP8AqrWcJpSL+3jvtiB8RJVwUrn3fUa0qRdd8VHlKIm7Jonhb2ggfYrcXW3DyC0+FZb8Yiko9h2G9gNWa6AixAI6jmK5OM1RwknlYdAetBzZ9qWNanU0liF4LR+Fka+CxJik82NnhfxjOyW8QRXRTTWkMN5YTEoPOHNv76DZPinjTSvJcjD5mXtCTAOt+xgLr32Jriti8bgCFmUyR3sBKxYHsjnzZT6L7XcK6d0y+/6qa0mWjNe8NKQjloJDlszWUE9SuCUbuvfsqR1X0Aw2ORtkdIAbcbgB1vu2hmGU8GBKnrvlWvB8rwJ+YfnIh+ZlJK29A+VH4XX0axelv+K79rJpXD1e1uhxfRF45gLtFJYNbiVO517Ru4gbq7lcrNctFKUqBSlKBSlKBSlKBSlKBXHxmmGdzFhQGdTZ5GvzUR6jby39AeJXjjnxTYpjHCxSFSVklU2ZyMmjiPAA5NJw3Lncrmhx+HgliwiWV2RmWNB5KJvJ6rnr3m/bTgfujtBrGxkYmSZhZpZLFiOocEX0VAFc3XTWM4aMLGQJZL2JAOwottPY5E5gAHK5ucgRUlqBa8aO28fhNsfNSlYj1XEhLL9ZW+B6q0NXVbUk4gc/iCwjc7YUk7ct/pu++x9pHULXsPCYNIlCRoqKNwUAD4VlUV+1LbU0UpSopSlKDQ0sdoLEN8p2T2RgXkPu9G/WwraIVRc2AA7gAPuAFasHSxDtwjURD1ms7/Ax+yo5yk6ScQphoheXEvsWG8oLbQ7iSqnsLUEW09rrNjJuZwok5rMKsW0HlA3uxXMJ1C4Fs232GpNoXSOFHPRwyx26RMbI/ftorNtDLO4NWVqpqtHgoQqgNI1jJJxZvwUcB+JNdytb+BFNUNaVx0RuAsyWDqNxvudfROfccuon1pqHmSuJUZwnaa30ojlKtuPRuw7VWtPWHQwwmITHwLZdrZxCLkCjkBnAHgT2gHrqUTRBhY5gjwIP/irjfhLG4rXFxmDnX7XI1VkPycRsbtCzQH90xVD4psHxrr1hSlKUCsc8CupV1DKRYhgCCO0HfWSlBWutOrDYKRcRhiVUNlvPNs3A+dG24g/6ESTDSiaJJALB1DW32J3jwNx4Vua4OPkcqkbTOBGije0jEbAUcTfPwJ4VraJwHM4eOM2JRLEjdtElmt2bRNdsctppw9LavK5DLdXU7SspKsrDcQRmD21vaE1xZGEONIBJsk1gFc7gJOCN2+SfRNgdjTU5jgldQCyRsw2r2JVSRexvbKuLgMXBpHCiVALMNl0NiUe3SRuvsPEEHsrpdZeMmfM8xYdKr/QOsT4J1w+JYnDsQscrG5iJyCOTvj4Bj5OQOVtmwK8+WNxuq1LspSlZUpSlApSlArjaTnM0hw8ZIUAGd1NiqtuiUjc7DMneq572U1uaY0jzMRYDackJGu7bkc2Re65zPAAnhWLROA5qMKTtOSXd+LyNmzeJ3DgABwqwc7WjWCPRuEMmyLgCOKMZAtboqANygC5twFVRqhpDELj4dIYraMc8zQGRiLFnWxt1KLjsGyQN1dTWpn0rpZcNGfmoiY7jMC2cz+0EfUHXVj6d1SjmwJwqKFVVHN+iyeST35gn0jWbN+Vnjw7taukdHJPGUkFwSCCMirDNWU8GB3GojqbreRbC4zoyoebV3y2yMgjnhJwB3NlbPKpvetI50eOkhynG0o3TIMrfrEGaH0hdePR3V0YZlcBlYMp3FSCD3Eb6XrTl0RGSWW8bnMtEShJ62A6LfWBqDfpXPEU67pEkH6xdhveTL7Nfv9ISDy4H742SQfEq32aDfpWiNMx5bRZL+ejpwvvZbfGvOJ0tHzbFJEY7DFQGBJNjawGZzoP3RGce357NJ4MxK/Z2a4ejsN8o0nNOc1wyrh4/2hG1IR2jaI8akeFi2I1XzVVevyQB41ytTI/6qsh8qZ3nbvldmH2dkeFFd2lKURjxECurIwurAqQeIIsR7K5egbiERsbtEWhJO882bKfFNg+NdiufFHszy9TCOT61mQ/CNKsGtovoYrEJwcRTjvZWib+Svtrs1xMU4jxUUrGyGKSJmO4NtRul+A3SVvppWM+SS3qq7bvVBpRuUrV+W33I/jZfvN/hXlsQ581fax/D8aaG4TXPm0sN0K84eu9ox3vY37lDHsFY5IA3lkv2NmPdFl+Fe7VqYptpx4M7fOSttyWIBtZUB3iNbnZvxJJY8TbIZ2Nemrk6f1hiwke3KczcIi223I4KOziTkOJrc8I5HKNpkQYJ1B6coMSDjn5Z7gt/aOuq51bXFaJaDETKfkuKW7AZ9C5Kkjg4Uhx1gkcTaVav6Cl0vivlOKFsOhtsi+yQDfmUvvW/ltx3ZblsrWDQMeLw7wOBZh0TbyGHksO4/C441zz5ax4RjSuDSVCDZlYXB3gqwyI6wQR4Gs2oem2BOCma7xrtQsTm8QsNkk72S4HapHEGo9qbiHWOTCTZS4Vig7YyTbwVrj1SlfmmA0brNF+UiYSL2kb1PYy3U9jGvV2/uYfbnxVrUrV0VpJMRDHNGejIgcdYuNx7Qcj2g1tV43QpSlApSlBxJjzuLt9DDrf99MD8Vi/nVk1h0n8nws0w3oh2e1z0UHi5WsGrbbcTS/ppZJfqlysf+GqCuLynYrZw8aefLtH1YkZ/49ita+EanJHoHYjkxDZs7c2Cd5C2Lnxa3umrDrl6s4HmcJCnERqT6zdJviTXUqVUc1r1OTFgstlmta5HRcea44jt4du6ojo/WjFYF+ZnUyKuWxIbOo/VyG4ZeoNcdTDdVo1paU0PFiE2ZUDDgdzKetWGYqy+0/w0NEa2YbE2VJNmQ/m5OhJ4KfKHapI7a7Qqt9N8nUqXMNpk37DbIce3ot35Hsrj4bT+LwrbAllQj83OC48Fk6dvVYCtdu+KndrlcNKr3B8p7jKaBW9KF9k+5Jl9uu3heUPCP5TPGf1kbge8oK/GsXGxZZUmryUG+wrSwmn8PL+TxEL+rIhO+24G++t0mihrmR6uwLfYj2L/AKN5EHgEYAeFdItXm9VNtRdFqNzzeM05/ic16GBHny/3j1sE1+E0NsHyFb32pD+9lt7A1q9YbCJHfYUC+85km17XJzO8+2su1X5tU0betqvDGv2ubjNP4eL8piIUPU0iA+y96o3ya8mo5iuUHCLud5P2cbke8wC/GuJjeVH9Fh/GVwPsxhv4hWpETsmtPSWmIsOu1NKkY4bZsT6o3t3AGquxmu2MnbYWRgTuTDJssfHpSewitrRHJri8Q23KBAG3tKS8pHq32j9ZhVvjlOXR05yoDNcLGSd3OSggdmzF5TfW2e4141c5PZ8XJ8o0gzhTY7LG0sgG4G1uaT0QB2Bd9TXV3UTDYOzIm3L+kkszfVG5PAX7TUirFy9NaY8NhljUIihVUWVVFgANwAFZKUrCq91ywgw+kYMSMlmHMyd5soJ9sZ/d1raUTI13+U3B7eBLDejqwPVe6f5vhUfxsu2obdtAP74DfjXs6FYybnJfpWzT4Rj5J5+P1JD84B3SXP16sCqa1dxXNaVwzcH24T3OLj4irlrh1se3OrjfBSlK5NFYMdNsRu3mozewE1nrX0hDtxSL5yMvtUig4uqH/A4X/wCvF/LU1HuUkFpMMnAiX2lsOv3Ma7WpE+1o/Cn9RGviihT8VNcvlBSz4V+AaRfbzT/dGa6Mp4otX7Slc2ilKUCsGLwMcq7MsaOvU6hh7DWelBFcdyb4V805yI+g1x7r7QHhauJiOS+VfyWIRux1ZPtKW+6rFpWplYz2xU+K1Bxg3xRyeq6H+YFrNq9ofE4bGYfnIWiRpGUkMmyTzMrWIRyDfZvu+jVpVxdYR85gz1Yr74J1HxarcrVk00tfNIPBgJpInKONizLYEBpEVrE7jYkXqqsPr5jeONf/AAPxjNW3rgt8HJfg0Te7NE34V2ZcBG3lRo3eqn7xU4opiPXrF/2t/dwx/wClXptdcUd+Lk8FgH/StVvNoDDHfh4T+7j/ANK8/wD85hf7LB/dR/8AbW+/H0x232qF9ccQR0sZKO5ok+KoDW5qlrHNJjoEOKlkVnIZWlLgqI5GzF+sCrWTQmHG6CEd0aD8K1NJwgS4ZVAW0jvYADJYJV4dripcpeI1JZ8uJykzbOjpiD+j8fnEy7jUL0dqBjXUFYkjVgGBd1XJhcZJtH4VLeVI/wDp0g63jH2wfwqY6NHzMf7NP4RTus4NSq6wvJLM35XEovZGjOfeYr91d3AclmDTOTnJj+sew92MKPbepjSs3K1ZJGrgNFxQLswxJGOpFVfbYZ1tUpWVKUpQKUpQcLXcf1Gb1V/jWoPM9o0zv83H/LSplr/LbAyKN7lEHeWBH3VBtJyAEgbgxAt1KbC3gBXs/TRjNxYpLY7Bkf2lPuNXtVDaLG3pPCL1TBvdIH+ar5rn+ov5J0+ClKV53QpSlBCNSn5v5ThTvw+KlUD9XI3PRn2SW8K2desJt4Qt+idZPq5o/wBh2PhXN1hf5HpaObdFjIxEx4CaG5Q+KEipUdmRCrC6spUjrDCxHsNdeZtn5bOhsXzsET9aC/eBZviDW7UR1HxJiaXByG7RMSp85csx3gq/1z1VLq52arRSlKgUpSgUpSgVwtbCAMOxBOzi4Tl2kr/mru1wNeBbCMwv0HR8sj0WHHhVnIy6xQ7eEnUbzDJbvCkj4gV1sPMHVWG5gGHcRcVrFge0H4j/APKxaut/V0U747wnvhYx38dm/jVqR0qUpWVK5eKN8SnoQueG93jUfBX+NdSuTzl5JW7VjHci7R+1Iw8Ks5EY5Tn/AKoq+dMvsCSN94FTfBLaNB1Io+AqueUXEbXMRjizt7AqD+ZVlotgB1ZVvOaZxftKUrm0UpSgUpSgUpXmRwoJJsALkngBvNBDte8d85DHwjviG716MXtkI9tQLG4jLu/CunpvShld5OMrBgPNiW4hHiLv4oaiulscFUkncCT4V9Hozsw3XHO+dO3yZ4QzaT296xIT42/1eP2VdlQPkh0CYcIZnFpJztdygn8SR3KtTyvD1LvJ0xmoUpSsNFKUoI5r9q98swbouUiWljPEOmYtUd1I1o56IB8pF6Lr1MuRH++yrFqntfdEto7F/K4QeYlPzgH0SPpeH8J9E126eU4rGUS/WHDsjJi4fLi8sedELk369m5+qzdQqVaPxyzRrIhyYX7usHtByqFavazrIo6QzAtWzgsT8hl/+JKwGW6FzuHqHh7OA2r1OnYY5bTSlfisCLg3BzBFftcGylKUClKUCuXrPhucwky9cZ+Gf4V1K8TxbSsp3MCPaLVYI9oPHbeHhY7zGl+8KAfjetnRM2xiJY+EgE69psI5R4EI37yohoDSBjRo23xyOn2tofBq6s+OJ2JI85Ym21UfTW1pI/rLe3pBa9GXT8bjlMvKa0rXwOOSaNZI22lYXB/16j2VsV5nVjxE4RWZtygse4C5qPT4rYQBvKzZvWYlm+0SPCtvT+kALITkLSyeqp6C/WcDwV6gmktOFyTevR0On3XbGd01sfP8o0lAm8Axj35bn4R1b1U9yfx8/pLbtkm03uIFH25DVw1jrfyMOClKVybKUpQKUpQKiWvemwqGEHIgNLY2OwTZYweDSEW7FDHhXc05plcPHtGxc32VJsCQLksfooozZuA7bA0vpvThkcsWJuxa5yLsci5HDIAKv0VAG8tfr0sO6s5XUeMfj7kkkXJubZDwHADcBwAFczQ2jWx2NjgXydoM56gMx7AC3go41zMfpAkhVzZslH3k9SgZk1dHJVqb8jw/OyD56UXzFiFNjmOBY2JHABRwr0dXqeNRzxx3U2w8CoioosqqFA6gBYD2VkpSvE7FKUoFKUoFael9FJiImikFww9h4Ef77K3KUHzrpjBTaIxBRr8wTkc7Jc5W9A8DwNwd1S/Qut6SJsvZlIsQcwQd4I4irE1l1aixsJjkAvY7LWva+8EcVPEfcQCPnrWTVfE6Llays0Qz2Rc7K+ch+knxG42316cOp41eHLLFcmg9YPk/RZi+GJ6LnNoSTkrnil9ze2x3zdHBAIIIOYIzBFfN+g9dL2Ibs9u8EHIgjeDkasDVfXTm7Klih3wk2GfGF2PRP6tjY8DuFTPpy/li1MvirRpWpo7Ssc63ja9jZlIKsh811OanvrbrztlKUoFKUoKk1uX5NpCUbllAlXv3N949laSabIOTVJ+WHQ5fDLiEHShOdt+wd/4+JFU1/Sp6693T6smOq4Z43fha+h9ZTGxaJ0UsbvFIdmN2O90b8254g5E53Gd5HiNd7JfZijNs2eaNwO5YiWf4d4qhDpc9dYm0weuueUwt2sysWLpzWwPdVYlSdpmbJpG3bRAyAAyCjcO25MbxWl8jnUaOkr8a/cNIZpEiW7FjmBvsN48cl72FbnUkmozrd3V0cjWjCIZJ2GbEIO83kf4uB9WrHrm6uaJ+TYaOLiq9Iji7dJz7xNdKvJld3bvJqFKUrKlKUoFc/TGmkw6FnIvYkC4GQ3kk5KouLsesbyQDyNZ9fIMIvlBmI6IHSv6ouNrPjcKOLA5VS2set8uKclyQt7hb3zF7FjYbTC+WQAv0QM77xx2lunW1r1vbEu3SOybcCNoA3UWOaxg5hTmT0mzsFh2O0lmBmzMbKo3sTwFac2PZm2IhtyH2L1ljuAFWNybclRmIxGKvzZzJNwZR5qcUi62yLcLDM9rlJNRjW75bPJRyemRvleJAKg9EfRcqcgvXGpGZ+kw6hndFeYogoCqAFAAAAsABkAANwtXqvPbtuTRSlKilKUoFKUoFKUoFaOltDRYmPYlW43gjJlPWrcD/ALNb1KCgdeuSB4C00BsN+2osn7xR+TPpC69YWoENKTYdtidCp6+BHWDuYdor67IqH6y8meGxSnZVYycyuztRk9ZTLZPpKR410mX+mdKj0Dr8yFTtFtkWDBtmRR1B7G6+gwZewb6tLV3lKSWyv0z1oNmTxhudrvjLdwqpNaOSCfDEvHdF67l4/CQC6fXA76iE8uJw+UyG3AnMHuYZGrl580n0+u8FpGOYXjdWtvscwephvU9hrZr5a0TylSxkXctbIc7diB1LICJFHYGAqf6F5ajYCS5H1ZR/kceJc1zaXNSobo7lSwkm+RFPrBfhKE+F6kMOn4GFxIAOtgVHvEW+NQbWNwiyxtG4urKVPjXyjr1oGTR+KeI32do7B4W32HgQR2EV9XQ4+N/JkRvVZT9xqJcpWoyaQw5IHzqjK1rsBmLE/SGdu8jjlrG/CV8stjmPGsZxDddbmldCSQOVYXFyAwvY23gjeD2H/wA1o82eo+ylthJHrn266ujkI1KLOcZMuSnoX4tvX2X2u/Y6jUL5O+TqTHzrtdGJbM5O4Dhe+8ngvHjYA19NYNYMLEsaskaILC7KO8kk5km5J4kmm9GnQpXMbWbDcJ0c9UZ50+yO5rlaS5Q8NDvJ/eFIvsyESexTWVSivMkgUEsQAMySbAd5qqNMctqLcRkfUUn/ABJQtv7tqgOnOVeaU5Ns9RJ5xh3Mw2UPaiLRdL10zr1hsOu0XB6iTsqfVNiX+oGqstZ+VySW6Q9FetgPhHnfvckegKqnE6feR79J3biSWZvE5mt7R+rmLxDBdkoTuUKWkI7I16XibDtreM2lunvSOmrsXkcszZksSzHvJr1ozQeJxjqqI6htyqLyOOtVysvpGwHXVlapchxBD4g83x6WzJMe4ZxxfbPdVr6G1fgwq7MEYW/lNmXc9bOc2PfVtkZ5QjUbkiiwyh8Qqs2TCO+0oI3GVvzrDqyUcAd9WRSlYt2smilKVFKUpQKUpQKUpQKUpQKUpQKUpQLVH9K6i4We94+bY72ist/WWxRvFTUgpVls4SzandPcgytcw7Dd14G+AaNvYtQHS/JBioLkCVQPOQsP7yHbHttX1BStd2+YmtcV8ftoLGJktnt5jo592+18K8JjsZAb7EsZ6wrofatq+t8boeCb8rDFJ66K3xIrjT8nWCbyYmj/AGUkqfANs/Cn4/a7yfN0fKPjFttSFrcJNmT+aGrPHylyfSw+Ff1sPh/wQVe2J5JoG8mecetzMg+1Hf41y5+RRDunjPr4WI/EEU1j7/pN30qeDlPUXvo7BXO8iEKT4qwrK/KjERb+jMH4xsR/HVivyG9UmEPfhrfc1eRyGnz8J/y5/wC6tePZv6VdLyjD6GAwK92HjP8AHtVrNyjYj6Ahj/Zw4eO3cVjB+NXFDyIW3z4cerhUP3tXQw3I3GvlYl/3cUEf+U1m69m78RQeI1pxuIyaSeQdW1I49lyKwpofFtnzbqOtrRj7Vq+l8PyW4RfLbESetMwHsj2a6uC1JwUWaYSG/Wyh2957mp+K7yfMWjtRMRObA7R6og85/wAMEDxNTXQvIRM9jIhA65nWMe5HtN4EivoFIwBYAAdQyHsr1TunxDzear/QPI5hoANti3WsQ5lT3sCZG9+pro7REOHXZhiSNeIQAX7Sd5Paa26VLlbySSFKUqKUpSgUpSgUpSgUpSgUpSgUpSgUpSgUpSgUpSgUpSgUpSgUpSgUpSgUpSgUpSgUpSgUpSgUpSgUpSgUpSgUpSgUpSg//9k="/>
          <p:cNvSpPr>
            <a:spLocks noChangeAspect="1" noChangeArrowheads="1"/>
          </p:cNvSpPr>
          <p:nvPr/>
        </p:nvSpPr>
        <p:spPr bwMode="auto">
          <a:xfrm>
            <a:off x="77788" y="-636588"/>
            <a:ext cx="1924050" cy="1257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2" name="AutoShape 10" descr="data:image/jpg;base64,/9j/4AAQSkZJRgABAQAAAQABAAD/2wCEAAkGBhQSERUUEhIUFRQWFBgUGBgUGBQVGBcWFBcVFxYYGBcYGyYeGBsjGRYXIS8gJScpLCwsGB4yNTAqNSgrLCkBCQoKDgwOGg8PGiwkHyQsLCwsLCwsLCksLCwsKSwsKSksLCwsLCksKSwsKSwsKSwsKSwpKSwsLCwpKSksKSwsLP/AABEIALUBFgMBIgACEQEDEQH/xAAcAAEAAgMBAQEAAAAAAAAAAAAABgcDBAUCCAH/xABPEAACAQICBQcHBwgIBQUBAAABAgMAEQQhBQYSMUEHEyJRYXGBMlJicpGSoRQjQoKiscEzQ1Njc4OysxUkVJOjwtHwNJTD0uElVWR08Rb/xAAZAQEBAQEBAQAAAAAAAAAAAAAAAQIDBAX/xAAmEQEBAAIBBAIBBAMAAAAAAAAAAQIRMQMSIVFBYSIEEzKhcYGR/9oADAMBAAIRAxEAPwC8aUpQKUpQKUpQKUpQKUpQKUrUxul4Yfys0cfrsqnwBNzQbdK4MmukH5sTS/s4nt7zBV+NYX1onP5PAyd8siR/w7da7b6TcSSlRj+ktIN5MOGT1jJJ92zXh49JNvnhQejCcvF2NXsptKqVD3wuN+lpEL3Jh1+9awnCT/8Aux8Dhv8Atqdv3DabUqGJgMSfJ0ox/wCWb/JWT5Hj/o47a74oD9yVez7htL6VEtrSafnIH9eJh/C4oNP49PLw0EnqO8Z+Ian7dTuiW0qKrryV/LYOdO1NiQfxBvhW7htd8G5sZxGeqYNCf8QAHwNS42cxdx3aV4jlDAFSCDuINwfEV7rKlKUoFKUoFKUoFKUoFKUoFKUoFKUoFKUoFK09JaWjgAMjWLGyqAWdz1IgzY91cs/KsTvJwsR4LstOw9Js1i7lue0VdDpaR03DBYSSAMdyC7O3qot2bwFc46XxMv5DDiNfPxJsfCJDf2svdWnjMfg9HXAXamYXKr05n9KR2NwPSdh2X3VGMTrVjcYxSAMg8zD3LAenMQNnw2O81qYs2pNpGBUF8dj2AP0A4gU9gVLO/dc1xTrJgIP+HwrSHztgRg97S2c+6a8aN5NpmO1K6RE5m15ZD6zk7/FqkeD5PMInlq8p65GNvdWy+0Vrcnz/AMTzfhEsTyiy3skeHj6gduZvvQfA1jGkdJTeScVY/o4khX3ig/iqzsHo2KIWiijjHoKq/cK2az3T0ur7VUdUdIzeWZx+0xT/AHLI33VzNLclsscTSTYiJVHbJIxJ3BRsjaYncKuio6cL8qcTPnGt+ZU7rbjKR1tw6lt5xpLs1pU+hOTxQA86c4beS1tgeA3n/YrYx2peHIIGGjTtQMp8CDVtnRY6q1Z9Ag8K9GOWHGk8qOw3J27z82ksah8k53o9LzNpUOZ4Gwvu32vIl5GsYvCA2/RybJP1mj2vjU20hq0rAgiuzqrpZ2DQTG80YBDHfJGcg/rA9Fu2x+lXPqYyecSW8VXMWoWPi8mKb93iQP8AqrWcJpSL+3jvtiB8RJVwUrn3fUa0qRdd8VHlKIm7Jonhb2ggfYrcXW3DyC0+FZb8Yiko9h2G9gNWa6AixAI6jmK5OM1RwknlYdAetBzZ9qWNanU0liF4LR+Fka+CxJik82NnhfxjOyW8QRXRTTWkMN5YTEoPOHNv76DZPinjTSvJcjD5mXtCTAOt+xgLr32Jriti8bgCFmUyR3sBKxYHsjnzZT6L7XcK6d0y+/6qa0mWjNe8NKQjloJDlszWUE9SuCUbuvfsqR1X0Aw2ORtkdIAbcbgB1vu2hmGU8GBKnrvlWvB8rwJ+YfnIh+ZlJK29A+VH4XX0axelv+K79rJpXD1e1uhxfRF45gLtFJYNbiVO517Ru4gbq7lcrNctFKUqBSlKBSlKBSlKBSlKBXHxmmGdzFhQGdTZ5GvzUR6jby39AeJXjjnxTYpjHCxSFSVklU2ZyMmjiPAA5NJw3Lncrmhx+HgliwiWV2RmWNB5KJvJ6rnr3m/bTgfujtBrGxkYmSZhZpZLFiOocEX0VAFc3XTWM4aMLGQJZL2JAOwottPY5E5gAHK5ucgRUlqBa8aO28fhNsfNSlYj1XEhLL9ZW+B6q0NXVbUk4gc/iCwjc7YUk7ct/pu++x9pHULXsPCYNIlCRoqKNwUAD4VlUV+1LbU0UpSopSlKDQ0sdoLEN8p2T2RgXkPu9G/WwraIVRc2AA7gAPuAFasHSxDtwjURD1ms7/Ax+yo5yk6ScQphoheXEvsWG8oLbQ7iSqnsLUEW09rrNjJuZwok5rMKsW0HlA3uxXMJ1C4Fs232GpNoXSOFHPRwyx26RMbI/ftorNtDLO4NWVqpqtHgoQqgNI1jJJxZvwUcB+JNdytb+BFNUNaVx0RuAsyWDqNxvudfROfccuon1pqHmSuJUZwnaa30ojlKtuPRuw7VWtPWHQwwmITHwLZdrZxCLkCjkBnAHgT2gHrqUTRBhY5gjwIP/irjfhLG4rXFxmDnX7XI1VkPycRsbtCzQH90xVD4psHxrr1hSlKUCsc8CupV1DKRYhgCCO0HfWSlBWutOrDYKRcRhiVUNlvPNs3A+dG24g/6ESTDSiaJJALB1DW32J3jwNx4Vua4OPkcqkbTOBGije0jEbAUcTfPwJ4VraJwHM4eOM2JRLEjdtElmt2bRNdsctppw9LavK5DLdXU7SspKsrDcQRmD21vaE1xZGEONIBJsk1gFc7gJOCN2+SfRNgdjTU5jgldQCyRsw2r2JVSRexvbKuLgMXBpHCiVALMNl0NiUe3SRuvsPEEHsrpdZeMmfM8xYdKr/QOsT4J1w+JYnDsQscrG5iJyCOTvj4Bj5OQOVtmwK8+WNxuq1LspSlZUpSlApSlArjaTnM0hw8ZIUAGd1NiqtuiUjc7DMneq572U1uaY0jzMRYDackJGu7bkc2Re65zPAAnhWLROA5qMKTtOSXd+LyNmzeJ3DgABwqwc7WjWCPRuEMmyLgCOKMZAtboqANygC5twFVRqhpDELj4dIYraMc8zQGRiLFnWxt1KLjsGyQN1dTWpn0rpZcNGfmoiY7jMC2cz+0EfUHXVj6d1SjmwJwqKFVVHN+iyeST35gn0jWbN+Vnjw7taukdHJPGUkFwSCCMirDNWU8GB3GojqbreRbC4zoyoebV3y2yMgjnhJwB3NlbPKpvetI50eOkhynG0o3TIMrfrEGaH0hdePR3V0YZlcBlYMp3FSCD3Eb6XrTl0RGSWW8bnMtEShJ62A6LfWBqDfpXPEU67pEkH6xdhveTL7Nfv9ISDy4H742SQfEq32aDfpWiNMx5bRZL+ejpwvvZbfGvOJ0tHzbFJEY7DFQGBJNjawGZzoP3RGce357NJ4MxK/Z2a4ejsN8o0nNOc1wyrh4/2hG1IR2jaI8akeFi2I1XzVVevyQB41ytTI/6qsh8qZ3nbvldmH2dkeFFd2lKURjxECurIwurAqQeIIsR7K5egbiERsbtEWhJO882bKfFNg+NdiufFHszy9TCOT61mQ/CNKsGtovoYrEJwcRTjvZWib+Svtrs1xMU4jxUUrGyGKSJmO4NtRul+A3SVvppWM+SS3qq7bvVBpRuUrV+W33I/jZfvN/hXlsQ581fax/D8aaG4TXPm0sN0K84eu9ox3vY37lDHsFY5IA3lkv2NmPdFl+Fe7VqYptpx4M7fOSttyWIBtZUB3iNbnZvxJJY8TbIZ2Nemrk6f1hiwke3KczcIi223I4KOziTkOJrc8I5HKNpkQYJ1B6coMSDjn5Z7gt/aOuq51bXFaJaDETKfkuKW7AZ9C5Kkjg4Uhx1gkcTaVav6Cl0vivlOKFsOhtsi+yQDfmUvvW/ltx3ZblsrWDQMeLw7wOBZh0TbyGHksO4/C441zz5ax4RjSuDSVCDZlYXB3gqwyI6wQR4Gs2oem2BOCma7xrtQsTm8QsNkk72S4HapHEGo9qbiHWOTCTZS4Vig7YyTbwVrj1SlfmmA0brNF+UiYSL2kb1PYy3U9jGvV2/uYfbnxVrUrV0VpJMRDHNGejIgcdYuNx7Qcj2g1tV43QpSlApSlBxJjzuLt9DDrf99MD8Vi/nVk1h0n8nws0w3oh2e1z0UHi5WsGrbbcTS/ppZJfqlysf+GqCuLynYrZw8aefLtH1YkZ/49ita+EanJHoHYjkxDZs7c2Cd5C2Lnxa3umrDrl6s4HmcJCnERqT6zdJviTXUqVUc1r1OTFgstlmta5HRcea44jt4du6ojo/WjFYF+ZnUyKuWxIbOo/VyG4ZeoNcdTDdVo1paU0PFiE2ZUDDgdzKetWGYqy+0/w0NEa2YbE2VJNmQ/m5OhJ4KfKHapI7a7Qqt9N8nUqXMNpk37DbIce3ot35Hsrj4bT+LwrbAllQj83OC48Fk6dvVYCtdu+KndrlcNKr3B8p7jKaBW9KF9k+5Jl9uu3heUPCP5TPGf1kbge8oK/GsXGxZZUmryUG+wrSwmn8PL+TxEL+rIhO+24G++t0mihrmR6uwLfYj2L/AKN5EHgEYAeFdItXm9VNtRdFqNzzeM05/ic16GBHny/3j1sE1+E0NsHyFb32pD+9lt7A1q9YbCJHfYUC+85km17XJzO8+2su1X5tU0betqvDGv2ubjNP4eL8piIUPU0iA+y96o3ya8mo5iuUHCLud5P2cbke8wC/GuJjeVH9Fh/GVwPsxhv4hWpETsmtPSWmIsOu1NKkY4bZsT6o3t3AGquxmu2MnbYWRgTuTDJssfHpSewitrRHJri8Q23KBAG3tKS8pHq32j9ZhVvjlOXR05yoDNcLGSd3OSggdmzF5TfW2e4141c5PZ8XJ8o0gzhTY7LG0sgG4G1uaT0QB2Bd9TXV3UTDYOzIm3L+kkszfVG5PAX7TUirFy9NaY8NhljUIihVUWVVFgANwAFZKUrCq91ywgw+kYMSMlmHMyd5soJ9sZ/d1raUTI13+U3B7eBLDejqwPVe6f5vhUfxsu2obdtAP74DfjXs6FYybnJfpWzT4Rj5J5+P1JD84B3SXP16sCqa1dxXNaVwzcH24T3OLj4irlrh1se3OrjfBSlK5NFYMdNsRu3mozewE1nrX0hDtxSL5yMvtUig4uqH/A4X/wCvF/LU1HuUkFpMMnAiX2lsOv3Ma7WpE+1o/Cn9RGviihT8VNcvlBSz4V+AaRfbzT/dGa6Mp4otX7Slc2ilKUCsGLwMcq7MsaOvU6hh7DWelBFcdyb4V805yI+g1x7r7QHhauJiOS+VfyWIRux1ZPtKW+6rFpWplYz2xU+K1Bxg3xRyeq6H+YFrNq9ofE4bGYfnIWiRpGUkMmyTzMrWIRyDfZvu+jVpVxdYR85gz1Yr74J1HxarcrVk00tfNIPBgJpInKONizLYEBpEVrE7jYkXqqsPr5jeONf/AAPxjNW3rgt8HJfg0Te7NE34V2ZcBG3lRo3eqn7xU4opiPXrF/2t/dwx/wClXptdcUd+Lk8FgH/StVvNoDDHfh4T+7j/ANK8/wD85hf7LB/dR/8AbW+/H0x232qF9ccQR0sZKO5ok+KoDW5qlrHNJjoEOKlkVnIZWlLgqI5GzF+sCrWTQmHG6CEd0aD8K1NJwgS4ZVAW0jvYADJYJV4dripcpeI1JZ8uJykzbOjpiD+j8fnEy7jUL0dqBjXUFYkjVgGBd1XJhcZJtH4VLeVI/wDp0g63jH2wfwqY6NHzMf7NP4RTus4NSq6wvJLM35XEovZGjOfeYr91d3AclmDTOTnJj+sew92MKPbepjSs3K1ZJGrgNFxQLswxJGOpFVfbYZ1tUpWVKUpQKUpQcLXcf1Gb1V/jWoPM9o0zv83H/LSplr/LbAyKN7lEHeWBH3VBtJyAEgbgxAt1KbC3gBXs/TRjNxYpLY7Bkf2lPuNXtVDaLG3pPCL1TBvdIH+ar5rn+ov5J0+ClKV53QpSlBCNSn5v5ThTvw+KlUD9XI3PRn2SW8K2desJt4Qt+idZPq5o/wBh2PhXN1hf5HpaObdFjIxEx4CaG5Q+KEipUdmRCrC6spUjrDCxHsNdeZtn5bOhsXzsET9aC/eBZviDW7UR1HxJiaXByG7RMSp85csx3gq/1z1VLq52arRSlKgUpSgUpSgVwtbCAMOxBOzi4Tl2kr/mru1wNeBbCMwv0HR8sj0WHHhVnIy6xQ7eEnUbzDJbvCkj4gV1sPMHVWG5gGHcRcVrFge0H4j/APKxaut/V0U747wnvhYx38dm/jVqR0qUpWVK5eKN8SnoQueG93jUfBX+NdSuTzl5JW7VjHci7R+1Iw8Ks5EY5Tn/AKoq+dMvsCSN94FTfBLaNB1Io+AqueUXEbXMRjizt7AqD+ZVlotgB1ZVvOaZxftKUrm0UpSgUpSgUpXmRwoJJsALkngBvNBDte8d85DHwjviG716MXtkI9tQLG4jLu/CunpvShld5OMrBgPNiW4hHiLv4oaiulscFUkncCT4V9Hozsw3XHO+dO3yZ4QzaT296xIT42/1eP2VdlQPkh0CYcIZnFpJztdygn8SR3KtTyvD1LvJ0xmoUpSsNFKUoI5r9q98swbouUiWljPEOmYtUd1I1o56IB8pF6Lr1MuRH++yrFqntfdEto7F/K4QeYlPzgH0SPpeH8J9E126eU4rGUS/WHDsjJi4fLi8sedELk369m5+qzdQqVaPxyzRrIhyYX7usHtByqFavazrIo6QzAtWzgsT8hl/+JKwGW6FzuHqHh7OA2r1OnYY5bTSlfisCLg3BzBFftcGylKUClKUCuXrPhucwky9cZ+Gf4V1K8TxbSsp3MCPaLVYI9oPHbeHhY7zGl+8KAfjetnRM2xiJY+EgE69psI5R4EI37yohoDSBjRo23xyOn2tofBq6s+OJ2JI85Ym21UfTW1pI/rLe3pBa9GXT8bjlMvKa0rXwOOSaNZI22lYXB/16j2VsV5nVjxE4RWZtygse4C5qPT4rYQBvKzZvWYlm+0SPCtvT+kALITkLSyeqp6C/WcDwV6gmktOFyTevR0On3XbGd01sfP8o0lAm8Axj35bn4R1b1U9yfx8/pLbtkm03uIFH25DVw1jrfyMOClKVybKUpQKUpQKiWvemwqGEHIgNLY2OwTZYweDSEW7FDHhXc05plcPHtGxc32VJsCQLksfooozZuA7bA0vpvThkcsWJuxa5yLsci5HDIAKv0VAG8tfr0sO6s5XUeMfj7kkkXJubZDwHADcBwAFczQ2jWx2NjgXydoM56gMx7AC3go41zMfpAkhVzZslH3k9SgZk1dHJVqb8jw/OyD56UXzFiFNjmOBY2JHABRwr0dXqeNRzxx3U2w8CoioosqqFA6gBYD2VkpSvE7FKUoFKUoFael9FJiImikFww9h4Ef77K3KUHzrpjBTaIxBRr8wTkc7Jc5W9A8DwNwd1S/Qut6SJsvZlIsQcwQd4I4irE1l1aixsJjkAvY7LWva+8EcVPEfcQCPnrWTVfE6Llays0Qz2Rc7K+ch+knxG42316cOp41eHLLFcmg9YPk/RZi+GJ6LnNoSTkrnil9ze2x3zdHBAIIIOYIzBFfN+g9dL2Ibs9u8EHIgjeDkasDVfXTm7Klih3wk2GfGF2PRP6tjY8DuFTPpy/li1MvirRpWpo7Ssc63ja9jZlIKsh811OanvrbrztlKUoFKUoKk1uX5NpCUbllAlXv3N949laSabIOTVJ+WHQ5fDLiEHShOdt+wd/4+JFU1/Sp6693T6smOq4Z43fha+h9ZTGxaJ0UsbvFIdmN2O90b8254g5E53Gd5HiNd7JfZijNs2eaNwO5YiWf4d4qhDpc9dYm0weuueUwt2sysWLpzWwPdVYlSdpmbJpG3bRAyAAyCjcO25MbxWl8jnUaOkr8a/cNIZpEiW7FjmBvsN48cl72FbnUkmozrd3V0cjWjCIZJ2GbEIO83kf4uB9WrHrm6uaJ+TYaOLiq9Iji7dJz7xNdKvJld3bvJqFKUrKlKUoFc/TGmkw6FnIvYkC4GQ3kk5KouLsesbyQDyNZ9fIMIvlBmI6IHSv6ouNrPjcKOLA5VS2set8uKclyQt7hb3zF7FjYbTC+WQAv0QM77xx2lunW1r1vbEu3SOybcCNoA3UWOaxg5hTmT0mzsFh2O0lmBmzMbKo3sTwFac2PZm2IhtyH2L1ljuAFWNybclRmIxGKvzZzJNwZR5qcUi62yLcLDM9rlJNRjW75bPJRyemRvleJAKg9EfRcqcgvXGpGZ+kw6hndFeYogoCqAFAAAAsABkAANwtXqvPbtuTRSlKilKUoFKUoFKUoFaOltDRYmPYlW43gjJlPWrcD/ALNb1KCgdeuSB4C00BsN+2osn7xR+TPpC69YWoENKTYdtidCp6+BHWDuYdor67IqH6y8meGxSnZVYycyuztRk9ZTLZPpKR410mX+mdKj0Dr8yFTtFtkWDBtmRR1B7G6+gwZewb6tLV3lKSWyv0z1oNmTxhudrvjLdwqpNaOSCfDEvHdF67l4/CQC6fXA76iE8uJw+UyG3AnMHuYZGrl580n0+u8FpGOYXjdWtvscwephvU9hrZr5a0TylSxkXctbIc7diB1LICJFHYGAqf6F5ajYCS5H1ZR/kceJc1zaXNSobo7lSwkm+RFPrBfhKE+F6kMOn4GFxIAOtgVHvEW+NQbWNwiyxtG4urKVPjXyjr1oGTR+KeI32do7B4W32HgQR2EV9XQ4+N/JkRvVZT9xqJcpWoyaQw5IHzqjK1rsBmLE/SGdu8jjlrG/CV8stjmPGsZxDddbmldCSQOVYXFyAwvY23gjeD2H/wA1o82eo+ylthJHrn266ujkI1KLOcZMuSnoX4tvX2X2u/Y6jUL5O+TqTHzrtdGJbM5O4Dhe+8ngvHjYA19NYNYMLEsaskaILC7KO8kk5km5J4kmm9GnQpXMbWbDcJ0c9UZ50+yO5rlaS5Q8NDvJ/eFIvsyESexTWVSivMkgUEsQAMySbAd5qqNMctqLcRkfUUn/ABJQtv7tqgOnOVeaU5Ns9RJ5xh3Mw2UPaiLRdL10zr1hsOu0XB6iTsqfVNiX+oGqstZ+VySW6Q9FetgPhHnfvckegKqnE6feR79J3biSWZvE5mt7R+rmLxDBdkoTuUKWkI7I16XibDtreM2lunvSOmrsXkcszZksSzHvJr1ozQeJxjqqI6htyqLyOOtVysvpGwHXVlapchxBD4g83x6WzJMe4ZxxfbPdVr6G1fgwq7MEYW/lNmXc9bOc2PfVtkZ5QjUbkiiwyh8Qqs2TCO+0oI3GVvzrDqyUcAd9WRSlYt2smilKVFKUpQKUpQKUpQKUpQKUpQKUpQLVH9K6i4We94+bY72ist/WWxRvFTUgpVls4SzandPcgytcw7Dd14G+AaNvYtQHS/JBioLkCVQPOQsP7yHbHttX1BStd2+YmtcV8ftoLGJktnt5jo592+18K8JjsZAb7EsZ6wrofatq+t8boeCb8rDFJ66K3xIrjT8nWCbyYmj/AGUkqfANs/Cn4/a7yfN0fKPjFttSFrcJNmT+aGrPHylyfSw+Ff1sPh/wQVe2J5JoG8mecetzMg+1Hf41y5+RRDunjPr4WI/EEU1j7/pN30qeDlPUXvo7BXO8iEKT4qwrK/KjERb+jMH4xsR/HVivyG9UmEPfhrfc1eRyGnz8J/y5/wC6tePZv6VdLyjD6GAwK92HjP8AHtVrNyjYj6Ahj/Zw4eO3cVjB+NXFDyIW3z4cerhUP3tXQw3I3GvlYl/3cUEf+U1m69m78RQeI1pxuIyaSeQdW1I49lyKwpofFtnzbqOtrRj7Vq+l8PyW4RfLbESetMwHsj2a6uC1JwUWaYSG/Wyh2957mp+K7yfMWjtRMRObA7R6og85/wAMEDxNTXQvIRM9jIhA65nWMe5HtN4EivoFIwBYAAdQyHsr1TunxDzear/QPI5hoANti3WsQ5lT3sCZG9+pro7REOHXZhiSNeIQAX7Sd5Paa26VLlbySSFKUqKUpSgUpSgUpSgUpSgUpSgUpSgUpSgUpSgUpSgUpSgUpSgUpSgUpSgUpSgUpSgUpSgUpSgUpSgUpSgUpSgUpSgUpSg//9k="/>
          <p:cNvSpPr>
            <a:spLocks noChangeAspect="1" noChangeArrowheads="1"/>
          </p:cNvSpPr>
          <p:nvPr/>
        </p:nvSpPr>
        <p:spPr bwMode="auto">
          <a:xfrm>
            <a:off x="77788" y="-636588"/>
            <a:ext cx="1924050" cy="1257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804" name="Picture 12" descr="http://www.cardealexpert.com/wp-content/uploads/2010/01/toy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124200"/>
            <a:ext cx="2266950" cy="1477153"/>
          </a:xfrm>
          <a:prstGeom prst="rect">
            <a:avLst/>
          </a:prstGeom>
          <a:noFill/>
        </p:spPr>
      </p:pic>
      <p:pic>
        <p:nvPicPr>
          <p:cNvPr id="33806" name="Picture 14" descr="http://www.hondatalk.net/wp-content/uploads/2011/03/Honda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1302" y="3276600"/>
            <a:ext cx="2932698" cy="1981201"/>
          </a:xfrm>
          <a:prstGeom prst="rect">
            <a:avLst/>
          </a:prstGeom>
          <a:noFill/>
        </p:spPr>
      </p:pic>
      <p:pic>
        <p:nvPicPr>
          <p:cNvPr id="33808" name="Picture 16" descr="http://www.bmwtalk.org/wp-content/uploads/2010/03/BMW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3124200"/>
            <a:ext cx="1895475" cy="1895475"/>
          </a:xfrm>
          <a:prstGeom prst="rect">
            <a:avLst/>
          </a:prstGeom>
          <a:noFill/>
        </p:spPr>
      </p:pic>
      <p:pic>
        <p:nvPicPr>
          <p:cNvPr id="33810" name="Picture 18" descr="http://mackcollier.com/wp-content/uploads/2010/10/Ford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5334000"/>
            <a:ext cx="2847975" cy="1306567"/>
          </a:xfrm>
          <a:prstGeom prst="rect">
            <a:avLst/>
          </a:prstGeom>
          <a:noFill/>
        </p:spPr>
      </p:pic>
      <p:pic>
        <p:nvPicPr>
          <p:cNvPr id="33812" name="Picture 20" descr="http://www.blogcdn.com/www.bloggingstocks.com/media/2008/12/chrysler_logo.jpg"/>
          <p:cNvPicPr>
            <a:picLocks noChangeAspect="1" noChangeArrowheads="1"/>
          </p:cNvPicPr>
          <p:nvPr/>
        </p:nvPicPr>
        <p:blipFill>
          <a:blip r:embed="rId6" cstate="print"/>
          <a:srcRect t="27500" b="30000"/>
          <a:stretch>
            <a:fillRect/>
          </a:stretch>
        </p:blipFill>
        <p:spPr bwMode="auto">
          <a:xfrm>
            <a:off x="4800600" y="5410200"/>
            <a:ext cx="3048000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4648200"/>
            <a:ext cx="8153400" cy="2057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most popular company that was in the mall parking lot was Toyota, with Honda not that far behind</a:t>
            </a:r>
          </a:p>
          <a:p>
            <a:r>
              <a:rPr lang="en-US" dirty="0" smtClean="0"/>
              <a:t>There were a lot of companies that only had one car in the parking lots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www.cardealexpert.com/wp-content/uploads/2010/01/toyot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0"/>
            <a:ext cx="1935727" cy="1261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5943600"/>
            <a:ext cx="8153400" cy="762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 l="53333"/>
          <a:stretch>
            <a:fillRect/>
          </a:stretch>
        </p:blipFill>
        <p:spPr bwMode="auto">
          <a:xfrm>
            <a:off x="0" y="3657601"/>
            <a:ext cx="9144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2" cstate="print"/>
          <a:srcRect r="46667"/>
          <a:stretch>
            <a:fillRect/>
          </a:stretch>
        </p:blipFill>
        <p:spPr bwMode="auto">
          <a:xfrm>
            <a:off x="0" y="1524000"/>
            <a:ext cx="9144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http://www.autoblog.com/media/2006/01/toycamsedrive.jpg"/>
          <p:cNvSpPr>
            <a:spLocks noChangeAspect="1" noChangeArrowheads="1"/>
          </p:cNvSpPr>
          <p:nvPr/>
        </p:nvSpPr>
        <p:spPr bwMode="auto">
          <a:xfrm>
            <a:off x="155575" y="-1211263"/>
            <a:ext cx="3810000" cy="2533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http://www.autoblog.com/media/2006/01/toycamsedrive.jpg"/>
          <p:cNvSpPr>
            <a:spLocks noChangeAspect="1" noChangeArrowheads="1"/>
          </p:cNvSpPr>
          <p:nvPr/>
        </p:nvSpPr>
        <p:spPr bwMode="auto">
          <a:xfrm>
            <a:off x="155575" y="-1211263"/>
            <a:ext cx="3810000" cy="2533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t3.gstatic.com/images?q=tbn:ANd9GcTP3tsto9qUkMpab2D08au6bzo9a2FXWccylUeakP92do3uJCluv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56556"/>
            <a:ext cx="3429000" cy="22818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72200" y="1524000"/>
            <a:ext cx="2971800" cy="3962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46% of all of the cars we saw in the parking were sedans</a:t>
            </a:r>
          </a:p>
          <a:p>
            <a:r>
              <a:rPr lang="en-US" dirty="0" smtClean="0"/>
              <a:t>The type of car we saw least in the parking lot was a station wagon </a:t>
            </a:r>
          </a:p>
          <a:p>
            <a:r>
              <a:rPr lang="en-US" dirty="0" smtClean="0"/>
              <a:t>Surprisingly there were more SUVs then there were coupes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800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://t1.gstatic.com/images?q=tbn:ANd9GcQy9ezcRqty_wgAcKuBJS-NxQi3G8wURJQy2XURYkNoh4675Z4Q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0"/>
            <a:ext cx="2209800" cy="165521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29200"/>
            <a:ext cx="6477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243</TotalTime>
  <Words>872</Words>
  <Application>Microsoft Office PowerPoint</Application>
  <PresentationFormat>On-screen Show (4:3)</PresentationFormat>
  <Paragraphs>103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Median</vt:lpstr>
      <vt:lpstr>Final Project</vt:lpstr>
      <vt:lpstr>Our Idea</vt:lpstr>
      <vt:lpstr>Collection of Our Data</vt:lpstr>
      <vt:lpstr>Background</vt:lpstr>
      <vt:lpstr>Variables</vt:lpstr>
      <vt:lpstr>Which car do you think is most popular in the mall parking lot?</vt:lpstr>
      <vt:lpstr>Make </vt:lpstr>
      <vt:lpstr>Model</vt:lpstr>
      <vt:lpstr>Type</vt:lpstr>
      <vt:lpstr>Color</vt:lpstr>
      <vt:lpstr>Custom License Plate</vt:lpstr>
      <vt:lpstr>Engine Size</vt:lpstr>
      <vt:lpstr>Country vs. Engine Size</vt:lpstr>
      <vt:lpstr>Conditions</vt:lpstr>
      <vt:lpstr>Work</vt:lpstr>
      <vt:lpstr>Conclusion</vt:lpstr>
      <vt:lpstr>Test on SUV</vt:lpstr>
      <vt:lpstr>Conditions</vt:lpstr>
      <vt:lpstr>Conclusion</vt:lpstr>
      <vt:lpstr>Test on Toyota</vt:lpstr>
      <vt:lpstr>Test</vt:lpstr>
      <vt:lpstr>Bias and Error</vt:lpstr>
      <vt:lpstr>Personal Opinion</vt:lpstr>
      <vt:lpstr>Conclusion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Project</dc:title>
  <dc:creator>Faulkner.D430</dc:creator>
  <cp:lastModifiedBy>Brannon.B442</cp:lastModifiedBy>
  <cp:revision>39</cp:revision>
  <dcterms:created xsi:type="dcterms:W3CDTF">2011-06-02T11:34:27Z</dcterms:created>
  <dcterms:modified xsi:type="dcterms:W3CDTF">2011-06-07T11:22:16Z</dcterms:modified>
</cp:coreProperties>
</file>